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3"/>
  </p:notesMasterIdLst>
  <p:sldIdLst>
    <p:sldId id="256" r:id="rId2"/>
    <p:sldId id="257" r:id="rId3"/>
    <p:sldId id="260" r:id="rId4"/>
    <p:sldId id="311" r:id="rId5"/>
    <p:sldId id="262" r:id="rId6"/>
    <p:sldId id="258" r:id="rId7"/>
    <p:sldId id="263" r:id="rId8"/>
    <p:sldId id="259" r:id="rId9"/>
    <p:sldId id="266" r:id="rId10"/>
    <p:sldId id="309" r:id="rId11"/>
    <p:sldId id="310" r:id="rId12"/>
    <p:sldId id="312" r:id="rId13"/>
    <p:sldId id="313" r:id="rId14"/>
    <p:sldId id="314" r:id="rId15"/>
    <p:sldId id="316" r:id="rId16"/>
    <p:sldId id="317" r:id="rId17"/>
    <p:sldId id="318" r:id="rId18"/>
    <p:sldId id="319" r:id="rId19"/>
    <p:sldId id="320" r:id="rId20"/>
    <p:sldId id="321" r:id="rId21"/>
    <p:sldId id="322" r:id="rId22"/>
  </p:sldIdLst>
  <p:sldSz cx="9144000" cy="5143500" type="screen16x9"/>
  <p:notesSz cx="6858000" cy="9144000"/>
  <p:embeddedFontLst>
    <p:embeddedFont>
      <p:font typeface="Montserrat ExtraBold" panose="020B0604020202020204" charset="0"/>
      <p:bold r:id="rId24"/>
      <p:boldItalic r:id="rId25"/>
    </p:embeddedFont>
    <p:embeddedFont>
      <p:font typeface="Montserrat"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F5BB1F-5C71-4BA2-A385-52AAF36FB0D0}">
  <a:tblStyle styleId="{DBF5BB1F-5C71-4BA2-A385-52AAF36FB0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6" r:id="rId6"/>
    <p:sldLayoutId id="2147483658" r:id="rId7"/>
    <p:sldLayoutId id="2147483659" r:id="rId8"/>
    <p:sldLayoutId id="2147483660" r:id="rId9"/>
    <p:sldLayoutId id="2147483661" r:id="rId10"/>
    <p:sldLayoutId id="2147483662" r:id="rId11"/>
    <p:sldLayoutId id="2147483663" r:id="rId12"/>
    <p:sldLayoutId id="214748368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smtClean="0"/>
              <a:t>Exoschelet</a:t>
            </a:r>
            <a:r>
              <a:rPr lang="ro-RO" smtClean="0"/>
              <a:t>ul </a:t>
            </a:r>
            <a:r>
              <a:rPr lang="en-US" smtClean="0"/>
              <a:t> </a:t>
            </a:r>
            <a:r>
              <a:rPr lang="en-US" dirty="0" smtClean="0"/>
              <a:t>medical</a:t>
            </a:r>
            <a:endParaRPr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smtClean="0"/>
              <a:t>Ene</a:t>
            </a:r>
            <a:r>
              <a:rPr lang="en-US" dirty="0" smtClean="0"/>
              <a:t> Andreea Georgiana</a:t>
            </a:r>
          </a:p>
          <a:p>
            <a:pPr marL="0" lvl="0" indent="0" algn="ctr" rtl="0">
              <a:spcBef>
                <a:spcPts val="0"/>
              </a:spcBef>
              <a:spcAft>
                <a:spcPts val="0"/>
              </a:spcAft>
              <a:buNone/>
            </a:pPr>
            <a:endParaRPr dirty="0"/>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34969" y="908374"/>
            <a:ext cx="6633547" cy="523220"/>
          </a:xfrm>
          <a:prstGeom prst="rect">
            <a:avLst/>
          </a:prstGeom>
        </p:spPr>
        <p:txBody>
          <a:bodyPr wrap="none">
            <a:spAutoFit/>
          </a:bodyPr>
          <a:lstStyle/>
          <a:p>
            <a:pPr algn="ctr"/>
            <a:r>
              <a:rPr lang="ro-RO" sz="2800" dirty="0" smtClean="0">
                <a:solidFill>
                  <a:schemeClr val="tx2">
                    <a:lumMod val="75000"/>
                  </a:schemeClr>
                </a:solidFill>
                <a:latin typeface="Montserrat" panose="020B0604020202020204" charset="0"/>
              </a:rPr>
              <a:t>Segmentele</a:t>
            </a:r>
            <a:r>
              <a:rPr lang="en-US" sz="2800" dirty="0" smtClean="0">
                <a:solidFill>
                  <a:schemeClr val="tx2">
                    <a:lumMod val="75000"/>
                  </a:schemeClr>
                </a:solidFill>
                <a:latin typeface="Montserrat" panose="020B0604020202020204" charset="0"/>
              </a:rPr>
              <a:t> de pia</a:t>
            </a:r>
            <a:r>
              <a:rPr lang="ro-RO" sz="2800" dirty="0" smtClean="0">
                <a:solidFill>
                  <a:schemeClr val="tx2">
                    <a:lumMod val="75000"/>
                  </a:schemeClr>
                </a:solidFill>
                <a:latin typeface="Montserrat" panose="020B0604020202020204" charset="0"/>
              </a:rPr>
              <a:t>ță pentru Exopro</a:t>
            </a:r>
            <a:endParaRPr lang="en-US" sz="2800" dirty="0">
              <a:solidFill>
                <a:schemeClr val="tx2">
                  <a:lumMod val="75000"/>
                </a:schemeClr>
              </a:solidFill>
              <a:latin typeface="Montserrat" panose="020B0604020202020204" charset="0"/>
            </a:endParaRPr>
          </a:p>
        </p:txBody>
      </p:sp>
      <p:sp>
        <p:nvSpPr>
          <p:cNvPr id="5" name="Rectangle 4"/>
          <p:cNvSpPr/>
          <p:nvPr/>
        </p:nvSpPr>
        <p:spPr>
          <a:xfrm>
            <a:off x="268517" y="1524706"/>
            <a:ext cx="3926112" cy="2246769"/>
          </a:xfrm>
          <a:prstGeom prst="rect">
            <a:avLst/>
          </a:prstGeom>
        </p:spPr>
        <p:txBody>
          <a:bodyPr wrap="square">
            <a:spAutoFit/>
          </a:bodyPr>
          <a:lstStyle/>
          <a:p>
            <a:r>
              <a:rPr lang="ro-RO" dirty="0" smtClean="0">
                <a:solidFill>
                  <a:schemeClr val="bg1"/>
                </a:solidFill>
                <a:latin typeface="Montserrat" panose="020B0604020202020204" charset="0"/>
              </a:rPr>
              <a:t>   Exoscheletul </a:t>
            </a:r>
            <a:r>
              <a:rPr lang="ro-RO" dirty="0">
                <a:solidFill>
                  <a:schemeClr val="bg1"/>
                </a:solidFill>
                <a:latin typeface="Montserrat" panose="020B0604020202020204" charset="0"/>
              </a:rPr>
              <a:t>Exopro poate fi folosit în terapiile de recuperare și în asistența medicală pentru peroanele cu dezabilități sau care au suferit traume sau accidente.</a:t>
            </a:r>
          </a:p>
          <a:p>
            <a:r>
              <a:rPr lang="ro-RO" dirty="0">
                <a:solidFill>
                  <a:schemeClr val="bg1"/>
                </a:solidFill>
                <a:latin typeface="Montserrat" panose="020B0604020202020204" charset="0"/>
              </a:rPr>
              <a:t>   Exoscheletul Exopro poate fi folosit în programele de reabilitare pentru a ajuta pacienții să-și câștige mobilitatea în urma unor accidente vasculare cerebrale, leziuni ale măduvei spinării sau alte traume. </a:t>
            </a:r>
          </a:p>
        </p:txBody>
      </p:sp>
      <p:cxnSp>
        <p:nvCxnSpPr>
          <p:cNvPr id="6" name="Google Shape;234;p46"/>
          <p:cNvCxnSpPr/>
          <p:nvPr/>
        </p:nvCxnSpPr>
        <p:spPr>
          <a:xfrm flipV="1">
            <a:off x="1487865" y="1333945"/>
            <a:ext cx="6404857" cy="12471"/>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Rectangle 7"/>
          <p:cNvSpPr/>
          <p:nvPr/>
        </p:nvSpPr>
        <p:spPr>
          <a:xfrm>
            <a:off x="4572000" y="2480283"/>
            <a:ext cx="4572000" cy="2462213"/>
          </a:xfrm>
          <a:prstGeom prst="rect">
            <a:avLst/>
          </a:prstGeom>
        </p:spPr>
        <p:txBody>
          <a:bodyPr>
            <a:spAutoFit/>
          </a:bodyPr>
          <a:lstStyle/>
          <a:p>
            <a:r>
              <a:rPr lang="ro-RO" dirty="0" smtClean="0">
                <a:solidFill>
                  <a:schemeClr val="bg1"/>
                </a:solidFill>
                <a:latin typeface="Montserrat" panose="020B0604020202020204" charset="0"/>
              </a:rPr>
              <a:t>   Acesta </a:t>
            </a:r>
            <a:r>
              <a:rPr lang="ro-RO" dirty="0">
                <a:solidFill>
                  <a:schemeClr val="bg1"/>
                </a:solidFill>
                <a:latin typeface="Montserrat" panose="020B0604020202020204" charset="0"/>
              </a:rPr>
              <a:t>poate fi utilizat pentru a sprijini persoanele în vârstă sau c u dizabilități fizice în efectuarea activităților zilnice, cum ar fi mersul sau ridicarea obiectelor grele.</a:t>
            </a:r>
          </a:p>
          <a:p>
            <a:r>
              <a:rPr lang="ro-RO" dirty="0">
                <a:solidFill>
                  <a:schemeClr val="bg1"/>
                </a:solidFill>
                <a:latin typeface="Montserrat" panose="020B0604020202020204" charset="0"/>
              </a:rPr>
              <a:t>   De asemenea, exoscheletul poate fi folosit pentru a reduce oboseala și pentru a preveni accidentele sau leziunile. În plus, acesta poate fi utilizat pentru îmbunătățirea performanței sportivilor sau a atleților prin reducerea efortului fizic necesar și prin îmbunătățirea capacităților fizice în timpul antrenamentelor.</a:t>
            </a:r>
          </a:p>
        </p:txBody>
      </p:sp>
      <p:grpSp>
        <p:nvGrpSpPr>
          <p:cNvPr id="9" name="Google Shape;9766;p77"/>
          <p:cNvGrpSpPr/>
          <p:nvPr/>
        </p:nvGrpSpPr>
        <p:grpSpPr>
          <a:xfrm>
            <a:off x="3180695" y="3570342"/>
            <a:ext cx="1277892" cy="1241628"/>
            <a:chOff x="4206459" y="1191441"/>
            <a:chExt cx="712557" cy="785901"/>
          </a:xfrm>
        </p:grpSpPr>
        <p:sp>
          <p:nvSpPr>
            <p:cNvPr id="10" name="Google Shape;9767;p77"/>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768;p77"/>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769;p77"/>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70;p77"/>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9771;p77"/>
            <p:cNvGrpSpPr/>
            <p:nvPr/>
          </p:nvGrpSpPr>
          <p:grpSpPr>
            <a:xfrm>
              <a:off x="4644280" y="1290523"/>
              <a:ext cx="143716" cy="29463"/>
              <a:chOff x="4644280" y="1290523"/>
              <a:chExt cx="143716" cy="29463"/>
            </a:xfrm>
          </p:grpSpPr>
          <p:sp>
            <p:nvSpPr>
              <p:cNvPr id="44" name="Google Shape;9772;p77"/>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773;p77"/>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774;p77"/>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775;p77"/>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9776;p77"/>
            <p:cNvGrpSpPr/>
            <p:nvPr/>
          </p:nvGrpSpPr>
          <p:grpSpPr>
            <a:xfrm>
              <a:off x="4356567" y="1191441"/>
              <a:ext cx="143690" cy="29488"/>
              <a:chOff x="4356567" y="1191441"/>
              <a:chExt cx="143690" cy="29488"/>
            </a:xfrm>
          </p:grpSpPr>
          <p:sp>
            <p:nvSpPr>
              <p:cNvPr id="40" name="Google Shape;9777;p77"/>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778;p77"/>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779;p77"/>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780;p77"/>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9781;p77"/>
            <p:cNvGrpSpPr/>
            <p:nvPr/>
          </p:nvGrpSpPr>
          <p:grpSpPr>
            <a:xfrm>
              <a:off x="4339009" y="1863727"/>
              <a:ext cx="143703" cy="29476"/>
              <a:chOff x="4339009" y="1863727"/>
              <a:chExt cx="143703" cy="29476"/>
            </a:xfrm>
          </p:grpSpPr>
          <p:sp>
            <p:nvSpPr>
              <p:cNvPr id="36" name="Google Shape;9782;p77"/>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783;p77"/>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784;p77"/>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785;p77"/>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786;p77"/>
            <p:cNvGrpSpPr/>
            <p:nvPr/>
          </p:nvGrpSpPr>
          <p:grpSpPr>
            <a:xfrm>
              <a:off x="4206459" y="1607315"/>
              <a:ext cx="29539" cy="142899"/>
              <a:chOff x="4206459" y="1607315"/>
              <a:chExt cx="29539" cy="142899"/>
            </a:xfrm>
          </p:grpSpPr>
          <p:sp>
            <p:nvSpPr>
              <p:cNvPr id="32" name="Google Shape;9787;p77"/>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788;p77"/>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789;p77"/>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790;p77"/>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9791;p77"/>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92;p77"/>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793;p77"/>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794;p77"/>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9795;p77"/>
            <p:cNvGrpSpPr/>
            <p:nvPr/>
          </p:nvGrpSpPr>
          <p:grpSpPr>
            <a:xfrm>
              <a:off x="4889463" y="1423737"/>
              <a:ext cx="29552" cy="142899"/>
              <a:chOff x="4889463" y="1423737"/>
              <a:chExt cx="29552" cy="142899"/>
            </a:xfrm>
          </p:grpSpPr>
          <p:sp>
            <p:nvSpPr>
              <p:cNvPr id="28" name="Google Shape;9796;p77"/>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797;p77"/>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798;p77"/>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799;p77"/>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9800;p77"/>
            <p:cNvGrpSpPr/>
            <p:nvPr/>
          </p:nvGrpSpPr>
          <p:grpSpPr>
            <a:xfrm>
              <a:off x="4771663" y="1876896"/>
              <a:ext cx="108651" cy="100447"/>
              <a:chOff x="4771663" y="1876896"/>
              <a:chExt cx="108651" cy="100447"/>
            </a:xfrm>
          </p:grpSpPr>
          <p:sp>
            <p:nvSpPr>
              <p:cNvPr id="24" name="Google Shape;9801;p77"/>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802;p77"/>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803;p77"/>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804;p77"/>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64511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3070" y="65314"/>
            <a:ext cx="6362186" cy="941400"/>
          </a:xfrm>
        </p:spPr>
        <p:txBody>
          <a:bodyPr/>
          <a:lstStyle/>
          <a:p>
            <a:r>
              <a:rPr lang="ro-RO" dirty="0"/>
              <a:t>Strategia de piață pentru Exopro</a:t>
            </a:r>
            <a:endParaRPr lang="en-US" dirty="0"/>
          </a:p>
        </p:txBody>
      </p:sp>
      <p:cxnSp>
        <p:nvCxnSpPr>
          <p:cNvPr id="3" name="Google Shape;234;p46"/>
          <p:cNvCxnSpPr/>
          <p:nvPr/>
        </p:nvCxnSpPr>
        <p:spPr>
          <a:xfrm flipV="1">
            <a:off x="1625600" y="464458"/>
            <a:ext cx="5849257" cy="7256"/>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Rectangle 5"/>
          <p:cNvSpPr/>
          <p:nvPr/>
        </p:nvSpPr>
        <p:spPr>
          <a:xfrm>
            <a:off x="159655" y="850655"/>
            <a:ext cx="4151087" cy="2769989"/>
          </a:xfrm>
          <a:prstGeom prst="rect">
            <a:avLst/>
          </a:prstGeom>
        </p:spPr>
        <p:txBody>
          <a:bodyPr wrap="square">
            <a:spAutoFit/>
          </a:bodyPr>
          <a:lstStyle/>
          <a:p>
            <a:r>
              <a:rPr lang="ro-RO" sz="1600" dirty="0" smtClean="0">
                <a:solidFill>
                  <a:schemeClr val="bg1"/>
                </a:solidFill>
                <a:latin typeface="Montserrat" panose="020B0604020202020204" charset="0"/>
              </a:rPr>
              <a:t>   </a:t>
            </a:r>
            <a:r>
              <a:rPr lang="en-US" sz="1600" dirty="0" err="1" smtClean="0">
                <a:solidFill>
                  <a:schemeClr val="bg1"/>
                </a:solidFill>
                <a:latin typeface="Montserrat" panose="020B0604020202020204" charset="0"/>
              </a:rPr>
              <a:t>Colaborarea</a:t>
            </a:r>
            <a:r>
              <a:rPr lang="en-US" sz="1600" dirty="0" smtClean="0">
                <a:solidFill>
                  <a:schemeClr val="bg1"/>
                </a:solidFill>
                <a:latin typeface="Montserrat" panose="020B0604020202020204" charset="0"/>
              </a:rPr>
              <a:t> </a:t>
            </a:r>
            <a:r>
              <a:rPr lang="en-US" sz="1600" dirty="0">
                <a:solidFill>
                  <a:schemeClr val="bg1"/>
                </a:solidFill>
                <a:latin typeface="Montserrat" panose="020B0604020202020204" charset="0"/>
              </a:rPr>
              <a:t>cu </a:t>
            </a:r>
            <a:r>
              <a:rPr lang="en-US" sz="1600" dirty="0" err="1">
                <a:solidFill>
                  <a:schemeClr val="bg1"/>
                </a:solidFill>
                <a:latin typeface="Montserrat" panose="020B0604020202020204" charset="0"/>
              </a:rPr>
              <a:t>spitale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centre</a:t>
            </a:r>
            <a:r>
              <a:rPr lang="en-US" sz="1600" dirty="0">
                <a:solidFill>
                  <a:schemeClr val="bg1"/>
                </a:solidFill>
                <a:latin typeface="Montserrat" panose="020B0604020202020204" charset="0"/>
              </a:rPr>
              <a:t> de </a:t>
            </a:r>
            <a:r>
              <a:rPr lang="en-US" sz="1600" dirty="0" err="1">
                <a:solidFill>
                  <a:schemeClr val="bg1"/>
                </a:solidFill>
                <a:latin typeface="Montserrat" panose="020B0604020202020204" charset="0"/>
              </a:rPr>
              <a:t>reabilitare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și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alte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instituții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medicale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este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esențială</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pentru</a:t>
            </a:r>
            <a:r>
              <a:rPr lang="en-US" sz="1600" dirty="0">
                <a:solidFill>
                  <a:schemeClr val="bg1"/>
                </a:solidFill>
                <a:latin typeface="Montserrat" panose="020B0604020202020204" charset="0"/>
              </a:rPr>
              <a:t> a </a:t>
            </a:r>
            <a:r>
              <a:rPr lang="en-US" sz="1600" dirty="0" err="1">
                <a:solidFill>
                  <a:schemeClr val="bg1"/>
                </a:solidFill>
                <a:latin typeface="Montserrat" panose="020B0604020202020204" charset="0"/>
              </a:rPr>
              <a:t>câștiga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încrederea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în</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produs</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și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pentru</a:t>
            </a:r>
            <a:r>
              <a:rPr lang="en-US" sz="1600" dirty="0">
                <a:solidFill>
                  <a:schemeClr val="bg1"/>
                </a:solidFill>
                <a:latin typeface="Montserrat" panose="020B0604020202020204" charset="0"/>
              </a:rPr>
              <a:t> a </a:t>
            </a:r>
            <a:r>
              <a:rPr lang="en-US" sz="1600" dirty="0" err="1">
                <a:solidFill>
                  <a:schemeClr val="bg1"/>
                </a:solidFill>
                <a:latin typeface="Montserrat" panose="020B0604020202020204" charset="0"/>
              </a:rPr>
              <a:t>facilita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introducerea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acestuia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piață</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Parteneriatele</a:t>
            </a:r>
            <a:r>
              <a:rPr lang="en-US" sz="1600" dirty="0">
                <a:solidFill>
                  <a:schemeClr val="bg1"/>
                </a:solidFill>
                <a:latin typeface="Montserrat" panose="020B0604020202020204" charset="0"/>
              </a:rPr>
              <a:t> pot include </a:t>
            </a:r>
            <a:r>
              <a:rPr lang="en-US" sz="1600" dirty="0" err="1">
                <a:solidFill>
                  <a:schemeClr val="bg1"/>
                </a:solidFill>
                <a:latin typeface="Montserrat" panose="020B0604020202020204" charset="0"/>
              </a:rPr>
              <a:t>oferirea</a:t>
            </a:r>
            <a:r>
              <a:rPr lang="en-US" sz="1600" dirty="0">
                <a:solidFill>
                  <a:schemeClr val="bg1"/>
                </a:solidFill>
                <a:latin typeface="Montserrat" panose="020B0604020202020204" charset="0"/>
              </a:rPr>
              <a:t> de teste </a:t>
            </a:r>
            <a:r>
              <a:rPr lang="en-US" sz="1600" dirty="0" err="1">
                <a:solidFill>
                  <a:schemeClr val="bg1"/>
                </a:solidFill>
                <a:latin typeface="Montserrat" panose="020B0604020202020204" charset="0"/>
              </a:rPr>
              <a:t>gratuite</a:t>
            </a:r>
            <a:r>
              <a:rPr lang="en-US" sz="1600" dirty="0">
                <a:solidFill>
                  <a:schemeClr val="bg1"/>
                </a:solidFill>
                <a:latin typeface="Montserrat" panose="020B0604020202020204" charset="0"/>
              </a:rPr>
              <a:t>, training </a:t>
            </a:r>
            <a:r>
              <a:rPr lang="en-US" sz="1600" dirty="0" err="1">
                <a:solidFill>
                  <a:schemeClr val="bg1"/>
                </a:solidFill>
                <a:latin typeface="Montserrat" panose="020B0604020202020204" charset="0"/>
              </a:rPr>
              <a:t>pentru</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personalul</a:t>
            </a:r>
            <a:r>
              <a:rPr lang="en-US" sz="1600" dirty="0">
                <a:solidFill>
                  <a:schemeClr val="bg1"/>
                </a:solidFill>
                <a:latin typeface="Montserrat" panose="020B0604020202020204" charset="0"/>
              </a:rPr>
              <a:t> medical </a:t>
            </a:r>
            <a:r>
              <a:rPr lang="en-US" sz="1600" dirty="0" err="1">
                <a:solidFill>
                  <a:schemeClr val="bg1"/>
                </a:solidFill>
                <a:latin typeface="Montserrat" panose="020B0604020202020204" charset="0"/>
              </a:rPr>
              <a:t>și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promovarea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produsului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în</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rândul</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pacienților</a:t>
            </a:r>
            <a:r>
              <a:rPr lang="en-US" sz="1600" dirty="0">
                <a:solidFill>
                  <a:schemeClr val="bg1"/>
                </a:solidFill>
                <a:latin typeface="Montserrat" panose="020B0604020202020204" charset="0"/>
              </a:rPr>
              <a:t>.</a:t>
            </a:r>
            <a:endParaRPr lang="ro-RO" sz="1600" dirty="0">
              <a:solidFill>
                <a:schemeClr val="bg1"/>
              </a:solidFill>
              <a:latin typeface="Montserrat" panose="020B0604020202020204" charset="0"/>
            </a:endParaRPr>
          </a:p>
          <a:p>
            <a:endParaRPr lang="en-US" sz="1600" dirty="0">
              <a:latin typeface="Montserrat" panose="020B0604020202020204" charset="0"/>
            </a:endParaRPr>
          </a:p>
          <a:p>
            <a:endParaRPr lang="en-US" dirty="0">
              <a:solidFill>
                <a:schemeClr val="bg1"/>
              </a:solidFill>
              <a:latin typeface="Montserrat" panose="020B0604020202020204" charset="0"/>
            </a:endParaRPr>
          </a:p>
        </p:txBody>
      </p:sp>
      <p:sp>
        <p:nvSpPr>
          <p:cNvPr id="7" name="Rectangle 6"/>
          <p:cNvSpPr/>
          <p:nvPr/>
        </p:nvSpPr>
        <p:spPr>
          <a:xfrm>
            <a:off x="5029200" y="856466"/>
            <a:ext cx="3998686" cy="2308324"/>
          </a:xfrm>
          <a:prstGeom prst="rect">
            <a:avLst/>
          </a:prstGeom>
        </p:spPr>
        <p:txBody>
          <a:bodyPr wrap="square">
            <a:spAutoFit/>
          </a:bodyPr>
          <a:lstStyle/>
          <a:p>
            <a:r>
              <a:rPr lang="ro-RO" dirty="0" smtClean="0">
                <a:solidFill>
                  <a:schemeClr val="bg1"/>
                </a:solidFill>
                <a:latin typeface="Montserrat" panose="020B0604020202020204" charset="0"/>
              </a:rPr>
              <a:t>   </a:t>
            </a:r>
            <a:r>
              <a:rPr lang="en-US" sz="1600" dirty="0" err="1" smtClean="0">
                <a:solidFill>
                  <a:schemeClr val="bg1"/>
                </a:solidFill>
                <a:latin typeface="Montserrat" panose="020B0604020202020204" charset="0"/>
              </a:rPr>
              <a:t>Pentru</a:t>
            </a:r>
            <a:r>
              <a:rPr lang="en-US" sz="1600" dirty="0" smtClean="0">
                <a:solidFill>
                  <a:schemeClr val="bg1"/>
                </a:solidFill>
                <a:latin typeface="Montserrat" panose="020B0604020202020204" charset="0"/>
              </a:rPr>
              <a:t> </a:t>
            </a:r>
            <a:r>
              <a:rPr lang="en-US" sz="1600" dirty="0">
                <a:solidFill>
                  <a:schemeClr val="bg1"/>
                </a:solidFill>
                <a:latin typeface="Montserrat" panose="020B0604020202020204" charset="0"/>
              </a:rPr>
              <a:t>a </a:t>
            </a:r>
            <a:r>
              <a:rPr lang="en-US" sz="1600" dirty="0" err="1">
                <a:solidFill>
                  <a:schemeClr val="bg1"/>
                </a:solidFill>
                <a:latin typeface="Montserrat" panose="020B0604020202020204" charset="0"/>
              </a:rPr>
              <a:t>atrage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atenția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și</a:t>
            </a:r>
            <a:r>
              <a:rPr lang="en-US" sz="1600" dirty="0">
                <a:solidFill>
                  <a:schemeClr val="bg1"/>
                </a:solidFill>
                <a:latin typeface="Montserrat" panose="020B0604020202020204" charset="0"/>
              </a:rPr>
              <a:t> a genera </a:t>
            </a:r>
            <a:r>
              <a:rPr lang="en-US" sz="1600" dirty="0" err="1">
                <a:solidFill>
                  <a:schemeClr val="bg1"/>
                </a:solidFill>
                <a:latin typeface="Montserrat" panose="020B0604020202020204" charset="0"/>
              </a:rPr>
              <a:t>interes</a:t>
            </a:r>
            <a:r>
              <a:rPr lang="en-US" sz="1600" dirty="0">
                <a:solidFill>
                  <a:schemeClr val="bg1"/>
                </a:solidFill>
                <a:latin typeface="Montserrat" panose="020B0604020202020204" charset="0"/>
              </a:rPr>
              <a:t>, </a:t>
            </a:r>
            <a:r>
              <a:rPr lang="ro-RO" sz="1600" dirty="0">
                <a:solidFill>
                  <a:schemeClr val="bg1"/>
                </a:solidFill>
                <a:latin typeface="Montserrat" panose="020B0604020202020204" charset="0"/>
              </a:rPr>
              <a:t>vom face</a:t>
            </a:r>
            <a:r>
              <a:rPr lang="en-US" sz="1600" dirty="0">
                <a:solidFill>
                  <a:schemeClr val="bg1"/>
                </a:solidFill>
                <a:latin typeface="Montserrat" panose="020B0604020202020204" charset="0"/>
              </a:rPr>
              <a:t> o </a:t>
            </a:r>
            <a:r>
              <a:rPr lang="en-US" sz="1600" dirty="0" err="1">
                <a:solidFill>
                  <a:schemeClr val="bg1"/>
                </a:solidFill>
                <a:latin typeface="Montserrat" panose="020B0604020202020204" charset="0"/>
              </a:rPr>
              <a:t>campanie</a:t>
            </a:r>
            <a:r>
              <a:rPr lang="en-US" sz="1600" dirty="0">
                <a:solidFill>
                  <a:schemeClr val="bg1"/>
                </a:solidFill>
                <a:latin typeface="Montserrat" panose="020B0604020202020204" charset="0"/>
              </a:rPr>
              <a:t> de </a:t>
            </a:r>
            <a:r>
              <a:rPr lang="en-US" sz="1600" dirty="0" err="1">
                <a:solidFill>
                  <a:schemeClr val="bg1"/>
                </a:solidFill>
                <a:latin typeface="Montserrat" panose="020B0604020202020204" charset="0"/>
              </a:rPr>
              <a:t>promovare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și</a:t>
            </a:r>
            <a:r>
              <a:rPr lang="en-US" sz="1600" dirty="0">
                <a:solidFill>
                  <a:schemeClr val="bg1"/>
                </a:solidFill>
                <a:latin typeface="Montserrat" panose="020B0604020202020204" charset="0"/>
              </a:rPr>
              <a:t> marketing bine </a:t>
            </a:r>
            <a:r>
              <a:rPr lang="en-US" sz="1600" dirty="0" err="1">
                <a:solidFill>
                  <a:schemeClr val="bg1"/>
                </a:solidFill>
                <a:latin typeface="Montserrat" panose="020B0604020202020204" charset="0"/>
              </a:rPr>
              <a:t>direcționată</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Aceasta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implic</a:t>
            </a:r>
            <a:r>
              <a:rPr lang="ro-RO" sz="1600" dirty="0">
                <a:solidFill>
                  <a:schemeClr val="bg1"/>
                </a:solidFill>
                <a:latin typeface="Montserrat" panose="020B0604020202020204" charset="0"/>
              </a:rPr>
              <a:t>ă</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utilizarea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canalelor</a:t>
            </a:r>
            <a:r>
              <a:rPr lang="en-US" sz="1600" dirty="0">
                <a:solidFill>
                  <a:schemeClr val="bg1"/>
                </a:solidFill>
                <a:latin typeface="Montserrat" panose="020B0604020202020204" charset="0"/>
              </a:rPr>
              <a:t> de marketing digital, </a:t>
            </a:r>
            <a:r>
              <a:rPr lang="en-US" sz="1600" dirty="0" err="1">
                <a:solidFill>
                  <a:schemeClr val="bg1"/>
                </a:solidFill>
                <a:latin typeface="Montserrat" panose="020B0604020202020204" charset="0"/>
              </a:rPr>
              <a:t>precum</a:t>
            </a:r>
            <a:r>
              <a:rPr lang="en-US" sz="1600" dirty="0">
                <a:solidFill>
                  <a:schemeClr val="bg1"/>
                </a:solidFill>
                <a:latin typeface="Montserrat" panose="020B0604020202020204" charset="0"/>
              </a:rPr>
              <a:t> site-</a:t>
            </a:r>
            <a:r>
              <a:rPr lang="en-US" sz="1600" dirty="0" err="1">
                <a:solidFill>
                  <a:schemeClr val="bg1"/>
                </a:solidFill>
                <a:latin typeface="Montserrat" panose="020B0604020202020204" charset="0"/>
              </a:rPr>
              <a:t>ul</a:t>
            </a:r>
            <a:r>
              <a:rPr lang="en-US" sz="1600" dirty="0">
                <a:solidFill>
                  <a:schemeClr val="bg1"/>
                </a:solidFill>
                <a:latin typeface="Montserrat" panose="020B0604020202020204" charset="0"/>
              </a:rPr>
              <a:t> web, </a:t>
            </a:r>
            <a:r>
              <a:rPr lang="en-US" sz="1600" dirty="0" err="1">
                <a:solidFill>
                  <a:schemeClr val="bg1"/>
                </a:solidFill>
                <a:latin typeface="Montserrat" panose="020B0604020202020204" charset="0"/>
              </a:rPr>
              <a:t>rețelele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sociale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și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publicitatea</a:t>
            </a:r>
            <a:r>
              <a:rPr lang="en-US" sz="1600" dirty="0">
                <a:solidFill>
                  <a:schemeClr val="bg1"/>
                </a:solidFill>
                <a:latin typeface="Montserrat" panose="020B0604020202020204" charset="0"/>
              </a:rPr>
              <a:t> online, </a:t>
            </a:r>
            <a:r>
              <a:rPr lang="en-US" sz="1600" dirty="0" err="1">
                <a:solidFill>
                  <a:schemeClr val="bg1"/>
                </a:solidFill>
                <a:latin typeface="Montserrat" panose="020B0604020202020204" charset="0"/>
              </a:rPr>
              <a:t>dar</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și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participarea</a:t>
            </a:r>
            <a:r>
              <a:rPr lang="en-US" sz="1600" dirty="0">
                <a:solidFill>
                  <a:schemeClr val="bg1"/>
                </a:solidFill>
                <a:latin typeface="Montserrat" panose="020B0604020202020204" charset="0"/>
              </a:rPr>
              <a:t> la </a:t>
            </a:r>
            <a:r>
              <a:rPr lang="en-US" sz="1600" dirty="0" err="1">
                <a:solidFill>
                  <a:schemeClr val="bg1"/>
                </a:solidFill>
                <a:latin typeface="Montserrat" panose="020B0604020202020204" charset="0"/>
              </a:rPr>
              <a:t>evenimente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și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expoziții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medicale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relevante</a:t>
            </a:r>
            <a:r>
              <a:rPr lang="en-US" sz="1600" dirty="0">
                <a:solidFill>
                  <a:schemeClr val="bg1"/>
                </a:solidFill>
                <a:latin typeface="Montserrat" panose="020B0604020202020204" charset="0"/>
              </a:rPr>
              <a:t>.</a:t>
            </a:r>
            <a:endParaRPr lang="ro-RO" sz="1600" dirty="0">
              <a:solidFill>
                <a:schemeClr val="bg1"/>
              </a:solidFill>
              <a:latin typeface="Montserrat" panose="020B0604020202020204" charset="0"/>
            </a:endParaRPr>
          </a:p>
        </p:txBody>
      </p:sp>
      <p:sp>
        <p:nvSpPr>
          <p:cNvPr id="8" name="Rectangle 7"/>
          <p:cNvSpPr/>
          <p:nvPr/>
        </p:nvSpPr>
        <p:spPr>
          <a:xfrm>
            <a:off x="159655" y="3490016"/>
            <a:ext cx="3526974" cy="1323439"/>
          </a:xfrm>
          <a:prstGeom prst="rect">
            <a:avLst/>
          </a:prstGeom>
        </p:spPr>
        <p:txBody>
          <a:bodyPr wrap="square">
            <a:spAutoFit/>
          </a:bodyPr>
          <a:lstStyle/>
          <a:p>
            <a:r>
              <a:rPr lang="ro-RO" sz="1600" dirty="0" smtClean="0">
                <a:solidFill>
                  <a:srgbClr val="ECECEC"/>
                </a:solidFill>
                <a:latin typeface="Montserrat" panose="020B0604020202020204" charset="0"/>
              </a:rPr>
              <a:t>   </a:t>
            </a:r>
            <a:r>
              <a:rPr lang="en-US" sz="1600" dirty="0" err="1" smtClean="0">
                <a:solidFill>
                  <a:srgbClr val="ECECEC"/>
                </a:solidFill>
                <a:latin typeface="Montserrat" panose="020B0604020202020204" charset="0"/>
              </a:rPr>
              <a:t>Organizarea</a:t>
            </a:r>
            <a:r>
              <a:rPr lang="en-US" sz="1600" dirty="0" smtClean="0">
                <a:solidFill>
                  <a:srgbClr val="ECECEC"/>
                </a:solidFill>
                <a:latin typeface="Montserrat" panose="020B0604020202020204" charset="0"/>
              </a:rPr>
              <a:t> </a:t>
            </a:r>
            <a:r>
              <a:rPr lang="en-US" sz="1600" dirty="0">
                <a:solidFill>
                  <a:srgbClr val="ECECEC"/>
                </a:solidFill>
                <a:latin typeface="Montserrat" panose="020B0604020202020204" charset="0"/>
              </a:rPr>
              <a:t>de </a:t>
            </a:r>
            <a:r>
              <a:rPr lang="en-US" sz="1600" dirty="0" err="1">
                <a:solidFill>
                  <a:srgbClr val="ECECEC"/>
                </a:solidFill>
                <a:latin typeface="Montserrat" panose="020B0604020202020204" charset="0"/>
              </a:rPr>
              <a:t>evenimente</a:t>
            </a:r>
            <a:r>
              <a:rPr lang="en-US" sz="1600" dirty="0">
                <a:solidFill>
                  <a:srgbClr val="ECECEC"/>
                </a:solidFill>
                <a:latin typeface="Montserrat" panose="020B0604020202020204" charset="0"/>
              </a:rPr>
              <a:t> </a:t>
            </a:r>
            <a:r>
              <a:rPr lang="en-US" sz="1600" dirty="0" err="1">
                <a:solidFill>
                  <a:srgbClr val="ECECEC"/>
                </a:solidFill>
                <a:latin typeface="Montserrat" panose="020B0604020202020204" charset="0"/>
              </a:rPr>
              <a:t>și</a:t>
            </a:r>
            <a:r>
              <a:rPr lang="en-US" sz="1600" dirty="0">
                <a:solidFill>
                  <a:srgbClr val="ECECEC"/>
                </a:solidFill>
                <a:latin typeface="Montserrat" panose="020B0604020202020204" charset="0"/>
              </a:rPr>
              <a:t> </a:t>
            </a:r>
            <a:r>
              <a:rPr lang="en-US" sz="1600" dirty="0" err="1">
                <a:solidFill>
                  <a:srgbClr val="ECECEC"/>
                </a:solidFill>
                <a:latin typeface="Montserrat" panose="020B0604020202020204" charset="0"/>
              </a:rPr>
              <a:t>sesiuni</a:t>
            </a:r>
            <a:r>
              <a:rPr lang="en-US" sz="1600" dirty="0">
                <a:solidFill>
                  <a:srgbClr val="ECECEC"/>
                </a:solidFill>
                <a:latin typeface="Montserrat" panose="020B0604020202020204" charset="0"/>
              </a:rPr>
              <a:t> </a:t>
            </a:r>
            <a:r>
              <a:rPr lang="en-US" sz="1600" dirty="0" err="1">
                <a:solidFill>
                  <a:srgbClr val="ECECEC"/>
                </a:solidFill>
                <a:latin typeface="Montserrat" panose="020B0604020202020204" charset="0"/>
              </a:rPr>
              <a:t>în</a:t>
            </a:r>
            <a:r>
              <a:rPr lang="en-US" sz="1600" dirty="0">
                <a:solidFill>
                  <a:srgbClr val="ECECEC"/>
                </a:solidFill>
                <a:latin typeface="Montserrat" panose="020B0604020202020204" charset="0"/>
              </a:rPr>
              <a:t> care </a:t>
            </a:r>
            <a:r>
              <a:rPr lang="en-US" sz="1600" dirty="0" err="1">
                <a:solidFill>
                  <a:srgbClr val="ECECEC"/>
                </a:solidFill>
                <a:latin typeface="Montserrat" panose="020B0604020202020204" charset="0"/>
              </a:rPr>
              <a:t>potențialii</a:t>
            </a:r>
            <a:r>
              <a:rPr lang="en-US" sz="1600" dirty="0">
                <a:solidFill>
                  <a:srgbClr val="ECECEC"/>
                </a:solidFill>
                <a:latin typeface="Montserrat" panose="020B0604020202020204" charset="0"/>
              </a:rPr>
              <a:t> </a:t>
            </a:r>
            <a:r>
              <a:rPr lang="en-US" sz="1600" dirty="0" err="1">
                <a:solidFill>
                  <a:srgbClr val="ECECEC"/>
                </a:solidFill>
                <a:latin typeface="Montserrat" panose="020B0604020202020204" charset="0"/>
              </a:rPr>
              <a:t>utilizatori</a:t>
            </a:r>
            <a:r>
              <a:rPr lang="en-US" sz="1600" dirty="0">
                <a:solidFill>
                  <a:srgbClr val="ECECEC"/>
                </a:solidFill>
                <a:latin typeface="Montserrat" panose="020B0604020202020204" charset="0"/>
              </a:rPr>
              <a:t> </a:t>
            </a:r>
            <a:r>
              <a:rPr lang="en-US" sz="1600" dirty="0" err="1">
                <a:solidFill>
                  <a:srgbClr val="ECECEC"/>
                </a:solidFill>
                <a:latin typeface="Montserrat" panose="020B0604020202020204" charset="0"/>
              </a:rPr>
              <a:t>să</a:t>
            </a:r>
            <a:r>
              <a:rPr lang="en-US" sz="1600" dirty="0">
                <a:solidFill>
                  <a:srgbClr val="ECECEC"/>
                </a:solidFill>
                <a:latin typeface="Montserrat" panose="020B0604020202020204" charset="0"/>
              </a:rPr>
              <a:t> </a:t>
            </a:r>
            <a:r>
              <a:rPr lang="en-US" sz="1600" dirty="0" err="1">
                <a:solidFill>
                  <a:srgbClr val="ECECEC"/>
                </a:solidFill>
                <a:latin typeface="Montserrat" panose="020B0604020202020204" charset="0"/>
              </a:rPr>
              <a:t>poată</a:t>
            </a:r>
            <a:r>
              <a:rPr lang="en-US" sz="1600" dirty="0">
                <a:solidFill>
                  <a:srgbClr val="ECECEC"/>
                </a:solidFill>
                <a:latin typeface="Montserrat" panose="020B0604020202020204" charset="0"/>
              </a:rPr>
              <a:t> </a:t>
            </a:r>
            <a:r>
              <a:rPr lang="en-US" sz="1600" dirty="0" err="1">
                <a:solidFill>
                  <a:srgbClr val="ECECEC"/>
                </a:solidFill>
                <a:latin typeface="Montserrat" panose="020B0604020202020204" charset="0"/>
              </a:rPr>
              <a:t>testa</a:t>
            </a:r>
            <a:r>
              <a:rPr lang="en-US" sz="1600" dirty="0">
                <a:solidFill>
                  <a:srgbClr val="ECECEC"/>
                </a:solidFill>
                <a:latin typeface="Montserrat" panose="020B0604020202020204" charset="0"/>
              </a:rPr>
              <a:t> </a:t>
            </a:r>
            <a:r>
              <a:rPr lang="en-US" sz="1600" dirty="0" err="1">
                <a:solidFill>
                  <a:srgbClr val="ECECEC"/>
                </a:solidFill>
                <a:latin typeface="Montserrat" panose="020B0604020202020204" charset="0"/>
              </a:rPr>
              <a:t>și</a:t>
            </a:r>
            <a:r>
              <a:rPr lang="en-US" sz="1600" dirty="0">
                <a:solidFill>
                  <a:srgbClr val="ECECEC"/>
                </a:solidFill>
                <a:latin typeface="Montserrat" panose="020B0604020202020204" charset="0"/>
              </a:rPr>
              <a:t> </a:t>
            </a:r>
            <a:r>
              <a:rPr lang="en-US" sz="1600" dirty="0" err="1">
                <a:solidFill>
                  <a:srgbClr val="ECECEC"/>
                </a:solidFill>
                <a:latin typeface="Montserrat" panose="020B0604020202020204" charset="0"/>
              </a:rPr>
              <a:t>experimenta</a:t>
            </a:r>
            <a:r>
              <a:rPr lang="en-US" sz="1600" dirty="0">
                <a:solidFill>
                  <a:srgbClr val="ECECEC"/>
                </a:solidFill>
                <a:latin typeface="Montserrat" panose="020B0604020202020204" charset="0"/>
              </a:rPr>
              <a:t> </a:t>
            </a:r>
            <a:r>
              <a:rPr lang="en-US" sz="1600" dirty="0" err="1">
                <a:solidFill>
                  <a:srgbClr val="ECECEC"/>
                </a:solidFill>
                <a:latin typeface="Montserrat" panose="020B0604020202020204" charset="0"/>
              </a:rPr>
              <a:t>exoscheletul</a:t>
            </a:r>
            <a:r>
              <a:rPr lang="en-US" sz="1600" dirty="0">
                <a:solidFill>
                  <a:srgbClr val="ECECEC"/>
                </a:solidFill>
                <a:latin typeface="Montserrat" panose="020B0604020202020204" charset="0"/>
              </a:rPr>
              <a:t> </a:t>
            </a:r>
            <a:r>
              <a:rPr lang="en-US" sz="1600" dirty="0" err="1">
                <a:solidFill>
                  <a:srgbClr val="ECECEC"/>
                </a:solidFill>
                <a:latin typeface="Montserrat" panose="020B0604020202020204" charset="0"/>
              </a:rPr>
              <a:t>într</a:t>
            </a:r>
            <a:r>
              <a:rPr lang="en-US" sz="1600" dirty="0">
                <a:solidFill>
                  <a:srgbClr val="ECECEC"/>
                </a:solidFill>
                <a:latin typeface="Montserrat" panose="020B0604020202020204" charset="0"/>
              </a:rPr>
              <a:t>-un </a:t>
            </a:r>
            <a:r>
              <a:rPr lang="en-US" sz="1600" dirty="0" err="1">
                <a:solidFill>
                  <a:srgbClr val="ECECEC"/>
                </a:solidFill>
                <a:latin typeface="Montserrat" panose="020B0604020202020204" charset="0"/>
              </a:rPr>
              <a:t>mediu</a:t>
            </a:r>
            <a:r>
              <a:rPr lang="en-US" sz="1600" dirty="0">
                <a:solidFill>
                  <a:srgbClr val="ECECEC"/>
                </a:solidFill>
                <a:latin typeface="Montserrat" panose="020B0604020202020204" charset="0"/>
              </a:rPr>
              <a:t> real</a:t>
            </a:r>
            <a:r>
              <a:rPr lang="ro-RO" sz="1600" dirty="0">
                <a:solidFill>
                  <a:srgbClr val="ECECEC"/>
                </a:solidFill>
                <a:latin typeface="Montserrat" panose="020B0604020202020204" charset="0"/>
              </a:rPr>
              <a:t>.</a:t>
            </a:r>
            <a:endParaRPr lang="en-US" sz="1600" dirty="0">
              <a:latin typeface="Montserrat" panose="020B0604020202020204" charset="0"/>
            </a:endParaRPr>
          </a:p>
        </p:txBody>
      </p:sp>
      <p:pic>
        <p:nvPicPr>
          <p:cNvPr id="1026" name="Picture 2" descr="Strategie integrată de marketing - Aliz Kosza - The Business Men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2700" y="3164791"/>
            <a:ext cx="4521300" cy="1978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969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556" y="225569"/>
            <a:ext cx="4629300" cy="941400"/>
          </a:xfrm>
        </p:spPr>
        <p:txBody>
          <a:bodyPr/>
          <a:lstStyle/>
          <a:p>
            <a:r>
              <a:rPr lang="ro-RO" b="1" u="sng" dirty="0" smtClean="0">
                <a:latin typeface="Montserrat" panose="020B0604020202020204" charset="0"/>
              </a:rPr>
              <a:t>Prețu</a:t>
            </a:r>
            <a:r>
              <a:rPr lang="en-US" b="1" u="sng" dirty="0" smtClean="0">
                <a:latin typeface="Montserrat" panose="020B0604020202020204" charset="0"/>
              </a:rPr>
              <a:t>l </a:t>
            </a:r>
            <a:r>
              <a:rPr lang="en-US" b="1" u="sng" dirty="0" err="1" smtClean="0">
                <a:latin typeface="Montserrat" panose="020B0604020202020204" charset="0"/>
              </a:rPr>
              <a:t>AxoSuits</a:t>
            </a:r>
            <a:endParaRPr lang="en-US" b="1" u="sng" dirty="0">
              <a:latin typeface="Montserrat" panose="020B0604020202020204" charset="0"/>
            </a:endParaRPr>
          </a:p>
        </p:txBody>
      </p:sp>
      <p:sp>
        <p:nvSpPr>
          <p:cNvPr id="3" name="Text Placeholder 2"/>
          <p:cNvSpPr>
            <a:spLocks noGrp="1"/>
          </p:cNvSpPr>
          <p:nvPr>
            <p:ph type="body" idx="1"/>
          </p:nvPr>
        </p:nvSpPr>
        <p:spPr>
          <a:xfrm>
            <a:off x="0" y="768095"/>
            <a:ext cx="5494610" cy="4370833"/>
          </a:xfrm>
        </p:spPr>
        <p:txBody>
          <a:bodyPr/>
          <a:lstStyle/>
          <a:p>
            <a:pPr marL="139700" indent="0">
              <a:buNone/>
            </a:pPr>
            <a:r>
              <a:rPr lang="ro-RO" dirty="0" smtClean="0"/>
              <a:t>   Un interval general de prețuri pentru exoscheletele medicale furnizate de </a:t>
            </a:r>
            <a:r>
              <a:rPr lang="ro-RO" b="1" dirty="0" smtClean="0"/>
              <a:t>AxoSuits</a:t>
            </a:r>
            <a:r>
              <a:rPr lang="ro-RO" dirty="0" smtClean="0"/>
              <a:t> ar putea fi între 5.000 și 10.000 de euro sau mai mult, în funcție de cerințe și opțiuni.</a:t>
            </a:r>
          </a:p>
          <a:p>
            <a:pPr marL="139700" indent="0">
              <a:buNone/>
            </a:pPr>
            <a:endParaRPr lang="ro-RO" dirty="0" smtClean="0"/>
          </a:p>
          <a:p>
            <a:pPr marL="139700" indent="0">
              <a:buNone/>
            </a:pPr>
            <a:r>
              <a:rPr lang="ro-RO" dirty="0"/>
              <a:t> </a:t>
            </a:r>
            <a:r>
              <a:rPr lang="ro-RO" dirty="0" smtClean="0"/>
              <a:t>  Pentru </a:t>
            </a:r>
            <a:r>
              <a:rPr lang="ro-RO" u="sng" dirty="0" smtClean="0"/>
              <a:t>exoscheletele de bază </a:t>
            </a:r>
            <a:r>
              <a:rPr lang="ro-RO" dirty="0" smtClean="0"/>
              <a:t>avem ca și exemple de mărci</a:t>
            </a:r>
            <a:r>
              <a:rPr lang="en-US" dirty="0" smtClean="0"/>
              <a:t>:</a:t>
            </a:r>
            <a:endParaRPr lang="ro-RO" dirty="0" smtClean="0"/>
          </a:p>
          <a:p>
            <a:pPr marL="139700" indent="0">
              <a:buNone/>
            </a:pPr>
            <a:r>
              <a:rPr lang="ro-RO" dirty="0" smtClean="0"/>
              <a:t>-Ekso Bionics</a:t>
            </a:r>
          </a:p>
          <a:p>
            <a:pPr marL="139700" indent="0">
              <a:buNone/>
            </a:pPr>
            <a:r>
              <a:rPr lang="ro-RO" dirty="0" smtClean="0"/>
              <a:t>-Myomo</a:t>
            </a:r>
          </a:p>
          <a:p>
            <a:pPr marL="139700" indent="0">
              <a:buNone/>
            </a:pPr>
            <a:endParaRPr lang="ro-RO" dirty="0"/>
          </a:p>
          <a:p>
            <a:pPr marL="139700" indent="0">
              <a:buNone/>
            </a:pPr>
            <a:r>
              <a:rPr lang="ro-RO" dirty="0" smtClean="0"/>
              <a:t>   Pentru </a:t>
            </a:r>
            <a:r>
              <a:rPr lang="ro-RO" u="sng" dirty="0" smtClean="0"/>
              <a:t>exoscheletele de nivel mediu </a:t>
            </a:r>
            <a:r>
              <a:rPr lang="ro-RO" dirty="0" smtClean="0"/>
              <a:t>avem ca și exemple de mărci</a:t>
            </a:r>
            <a:r>
              <a:rPr lang="en-US" dirty="0" smtClean="0"/>
              <a:t>:</a:t>
            </a:r>
            <a:r>
              <a:rPr lang="ro-RO" dirty="0" smtClean="0"/>
              <a:t> </a:t>
            </a:r>
          </a:p>
          <a:p>
            <a:pPr marL="139700" indent="0">
              <a:buNone/>
            </a:pPr>
            <a:r>
              <a:rPr lang="ro-RO" dirty="0" smtClean="0"/>
              <a:t>-ReWalk Robotics</a:t>
            </a:r>
          </a:p>
          <a:p>
            <a:pPr marL="139700" indent="0">
              <a:buNone/>
            </a:pPr>
            <a:r>
              <a:rPr lang="ro-RO" dirty="0" smtClean="0"/>
              <a:t>-Honda Motor Co</a:t>
            </a:r>
          </a:p>
          <a:p>
            <a:pPr marL="139700" indent="0">
              <a:buNone/>
            </a:pPr>
            <a:endParaRPr lang="ro-RO" dirty="0"/>
          </a:p>
          <a:p>
            <a:pPr marL="139700" indent="0">
              <a:buNone/>
            </a:pPr>
            <a:r>
              <a:rPr lang="ro-RO" dirty="0" smtClean="0"/>
              <a:t>   Pentru </a:t>
            </a:r>
            <a:r>
              <a:rPr lang="ro-RO" u="sng" dirty="0" smtClean="0"/>
              <a:t>exoscheletele de lux </a:t>
            </a:r>
            <a:r>
              <a:rPr lang="ro-RO" dirty="0" smtClean="0"/>
              <a:t>avem ca și exemple de mărci</a:t>
            </a:r>
            <a:r>
              <a:rPr lang="en-US" dirty="0" smtClean="0"/>
              <a:t>:</a:t>
            </a:r>
            <a:endParaRPr lang="ro-RO" dirty="0" smtClean="0"/>
          </a:p>
          <a:p>
            <a:pPr marL="139700" indent="0">
              <a:buNone/>
            </a:pPr>
            <a:r>
              <a:rPr lang="ro-RO" dirty="0" smtClean="0"/>
              <a:t>-Parker Hannifin</a:t>
            </a:r>
          </a:p>
          <a:p>
            <a:pPr marL="139700" indent="0">
              <a:buNone/>
            </a:pPr>
            <a:r>
              <a:rPr lang="ro-RO" dirty="0" smtClean="0"/>
              <a:t>-Cyberdyne Inc</a:t>
            </a:r>
          </a:p>
        </p:txBody>
      </p:sp>
      <p:pic>
        <p:nvPicPr>
          <p:cNvPr id="1026" name="Picture 2" descr="Cauti informatii despre exoschelet. 3 articole in Manager.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8176" y="0"/>
            <a:ext cx="3925824" cy="5138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695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748" y="128033"/>
            <a:ext cx="4629300" cy="941400"/>
          </a:xfrm>
        </p:spPr>
        <p:txBody>
          <a:bodyPr/>
          <a:lstStyle/>
          <a:p>
            <a:r>
              <a:rPr lang="en-US" b="1" u="sng" dirty="0" smtClean="0">
                <a:latin typeface="Montserrat" panose="020B0604020202020204" charset="0"/>
              </a:rPr>
              <a:t>Pre</a:t>
            </a:r>
            <a:r>
              <a:rPr lang="ro-RO" b="1" u="sng" dirty="0" smtClean="0">
                <a:latin typeface="Montserrat" panose="020B0604020202020204" charset="0"/>
              </a:rPr>
              <a:t>țul Lokomat</a:t>
            </a:r>
            <a:endParaRPr lang="en-US" b="1" u="sng" dirty="0">
              <a:latin typeface="Montserrat" panose="020B0604020202020204" charset="0"/>
            </a:endParaRPr>
          </a:p>
        </p:txBody>
      </p:sp>
      <p:sp>
        <p:nvSpPr>
          <p:cNvPr id="3" name="Rectangle 2"/>
          <p:cNvSpPr/>
          <p:nvPr/>
        </p:nvSpPr>
        <p:spPr>
          <a:xfrm>
            <a:off x="85344" y="1069433"/>
            <a:ext cx="5340095" cy="3539430"/>
          </a:xfrm>
          <a:prstGeom prst="rect">
            <a:avLst/>
          </a:prstGeom>
        </p:spPr>
        <p:txBody>
          <a:bodyPr wrap="square">
            <a:spAutoFit/>
          </a:bodyPr>
          <a:lstStyle/>
          <a:p>
            <a:r>
              <a:rPr lang="ro-RO" sz="1600" dirty="0" smtClean="0">
                <a:solidFill>
                  <a:schemeClr val="bg1"/>
                </a:solidFill>
                <a:latin typeface="Montserrat" panose="020B0604020202020204" charset="0"/>
              </a:rPr>
              <a:t>   Un </a:t>
            </a:r>
            <a:r>
              <a:rPr lang="ro-RO" sz="1600" dirty="0">
                <a:solidFill>
                  <a:schemeClr val="bg1"/>
                </a:solidFill>
                <a:latin typeface="Montserrat" panose="020B0604020202020204" charset="0"/>
              </a:rPr>
              <a:t>interval general de prețuri pentru exoscheletele medicale furnizate de </a:t>
            </a:r>
            <a:r>
              <a:rPr lang="ro-RO" sz="1600" b="1" dirty="0" smtClean="0">
                <a:solidFill>
                  <a:schemeClr val="bg1"/>
                </a:solidFill>
                <a:latin typeface="Montserrat" panose="020B0604020202020204" charset="0"/>
              </a:rPr>
              <a:t>Lokomat</a:t>
            </a:r>
            <a:r>
              <a:rPr lang="ro-RO" sz="1600" dirty="0" smtClean="0">
                <a:solidFill>
                  <a:schemeClr val="bg1"/>
                </a:solidFill>
                <a:latin typeface="Montserrat" panose="020B0604020202020204" charset="0"/>
              </a:rPr>
              <a:t> </a:t>
            </a:r>
            <a:r>
              <a:rPr lang="ro-RO" sz="1600" dirty="0">
                <a:solidFill>
                  <a:schemeClr val="bg1"/>
                </a:solidFill>
                <a:latin typeface="Montserrat" panose="020B0604020202020204" charset="0"/>
              </a:rPr>
              <a:t>ar putea fi între </a:t>
            </a:r>
            <a:r>
              <a:rPr lang="ro-RO" sz="1600" dirty="0" smtClean="0">
                <a:solidFill>
                  <a:schemeClr val="bg1"/>
                </a:solidFill>
                <a:latin typeface="Montserrat" panose="020B0604020202020204" charset="0"/>
              </a:rPr>
              <a:t>50.000 </a:t>
            </a:r>
            <a:r>
              <a:rPr lang="ro-RO" sz="1600" dirty="0">
                <a:solidFill>
                  <a:schemeClr val="bg1"/>
                </a:solidFill>
                <a:latin typeface="Montserrat" panose="020B0604020202020204" charset="0"/>
              </a:rPr>
              <a:t>și </a:t>
            </a:r>
            <a:r>
              <a:rPr lang="ro-RO" sz="1600" dirty="0" smtClean="0">
                <a:solidFill>
                  <a:schemeClr val="bg1"/>
                </a:solidFill>
                <a:latin typeface="Montserrat" panose="020B0604020202020204" charset="0"/>
              </a:rPr>
              <a:t>300.000 </a:t>
            </a:r>
            <a:r>
              <a:rPr lang="ro-RO" sz="1600" dirty="0">
                <a:solidFill>
                  <a:schemeClr val="bg1"/>
                </a:solidFill>
                <a:latin typeface="Montserrat" panose="020B0604020202020204" charset="0"/>
              </a:rPr>
              <a:t>de </a:t>
            </a:r>
            <a:r>
              <a:rPr lang="ro-RO" sz="1600" dirty="0" smtClean="0">
                <a:solidFill>
                  <a:schemeClr val="bg1"/>
                </a:solidFill>
                <a:latin typeface="Montserrat" panose="020B0604020202020204" charset="0"/>
              </a:rPr>
              <a:t>euro sau </a:t>
            </a:r>
            <a:r>
              <a:rPr lang="ro-RO" sz="1600" dirty="0">
                <a:solidFill>
                  <a:schemeClr val="bg1"/>
                </a:solidFill>
                <a:latin typeface="Montserrat" panose="020B0604020202020204" charset="0"/>
              </a:rPr>
              <a:t>mai mult, în funcție de cerințe și opțiuni</a:t>
            </a:r>
            <a:r>
              <a:rPr lang="ro-RO" sz="1600" dirty="0" smtClean="0">
                <a:solidFill>
                  <a:schemeClr val="bg1"/>
                </a:solidFill>
                <a:latin typeface="Montserrat" panose="020B0604020202020204" charset="0"/>
              </a:rPr>
              <a:t>.</a:t>
            </a:r>
            <a:endParaRPr lang="en-US" sz="1600" dirty="0" smtClean="0">
              <a:solidFill>
                <a:schemeClr val="bg1"/>
              </a:solidFill>
              <a:latin typeface="Montserrat" panose="020B0604020202020204" charset="0"/>
            </a:endParaRPr>
          </a:p>
          <a:p>
            <a:endParaRPr lang="ro-RO" sz="1600" dirty="0" smtClean="0">
              <a:solidFill>
                <a:schemeClr val="bg1"/>
              </a:solidFill>
              <a:latin typeface="Montserrat" panose="020B0604020202020204" charset="0"/>
            </a:endParaRPr>
          </a:p>
          <a:p>
            <a:r>
              <a:rPr lang="ro-RO" sz="1600" dirty="0">
                <a:solidFill>
                  <a:srgbClr val="ECECEC"/>
                </a:solidFill>
                <a:latin typeface="Söhne"/>
              </a:rPr>
              <a:t> </a:t>
            </a:r>
            <a:r>
              <a:rPr lang="ro-RO" sz="1600" dirty="0" smtClean="0">
                <a:solidFill>
                  <a:srgbClr val="ECECEC"/>
                </a:solidFill>
                <a:latin typeface="Söhne"/>
              </a:rPr>
              <a:t> </a:t>
            </a:r>
            <a:r>
              <a:rPr lang="ro-RO" sz="1600" dirty="0" smtClean="0">
                <a:solidFill>
                  <a:srgbClr val="ECECEC"/>
                </a:solidFill>
                <a:latin typeface="Montserrat" panose="020B0604020202020204" charset="0"/>
              </a:rPr>
              <a:t>În segmentul de </a:t>
            </a:r>
            <a:r>
              <a:rPr lang="ro-RO" sz="1600" u="sng" dirty="0" smtClean="0">
                <a:solidFill>
                  <a:srgbClr val="ECECEC"/>
                </a:solidFill>
                <a:latin typeface="Montserrat" panose="020B0604020202020204" charset="0"/>
              </a:rPr>
              <a:t>preț mediu </a:t>
            </a:r>
            <a:r>
              <a:rPr lang="ro-RO" sz="1600" dirty="0" smtClean="0">
                <a:solidFill>
                  <a:srgbClr val="ECECEC"/>
                </a:solidFill>
                <a:latin typeface="Montserrat" panose="020B0604020202020204" charset="0"/>
              </a:rPr>
              <a:t>se indentifică produse precum Lokomat de la Hocoma ce oferă o combinație bună între performanță și preț accesibil.</a:t>
            </a:r>
            <a:endParaRPr lang="en-US" sz="1600" dirty="0" smtClean="0">
              <a:solidFill>
                <a:srgbClr val="ECECEC"/>
              </a:solidFill>
              <a:latin typeface="Montserrat" panose="020B0604020202020204" charset="0"/>
            </a:endParaRPr>
          </a:p>
          <a:p>
            <a:endParaRPr lang="ro-RO" sz="1600" dirty="0" smtClean="0">
              <a:solidFill>
                <a:srgbClr val="ECECEC"/>
              </a:solidFill>
              <a:latin typeface="Montserrat" panose="020B0604020202020204" charset="0"/>
            </a:endParaRPr>
          </a:p>
          <a:p>
            <a:r>
              <a:rPr lang="ro-RO" sz="1600" dirty="0">
                <a:solidFill>
                  <a:srgbClr val="ECECEC"/>
                </a:solidFill>
                <a:latin typeface="Montserrat" panose="020B0604020202020204" charset="0"/>
              </a:rPr>
              <a:t> </a:t>
            </a:r>
            <a:r>
              <a:rPr lang="ro-RO" sz="1600" dirty="0" smtClean="0">
                <a:solidFill>
                  <a:srgbClr val="ECECEC"/>
                </a:solidFill>
                <a:latin typeface="Montserrat" panose="020B0604020202020204" charset="0"/>
              </a:rPr>
              <a:t>  În segmentul de </a:t>
            </a:r>
            <a:r>
              <a:rPr lang="ro-RO" sz="1600" u="sng" dirty="0" smtClean="0">
                <a:solidFill>
                  <a:srgbClr val="ECECEC"/>
                </a:solidFill>
                <a:latin typeface="Montserrat" panose="020B0604020202020204" charset="0"/>
              </a:rPr>
              <a:t>preț ridicat </a:t>
            </a:r>
            <a:r>
              <a:rPr lang="ro-RO" sz="1600" dirty="0" smtClean="0">
                <a:solidFill>
                  <a:srgbClr val="ECECEC"/>
                </a:solidFill>
                <a:latin typeface="Montserrat" panose="020B0604020202020204" charset="0"/>
              </a:rPr>
              <a:t>se identifică produse de la companii precum Ekso Bionics cu modelul EksoGT sau ReWalk Robotics cu sistemul lor ReWalk.</a:t>
            </a:r>
            <a:endParaRPr lang="en-US" dirty="0"/>
          </a:p>
        </p:txBody>
      </p:sp>
      <p:pic>
        <p:nvPicPr>
          <p:cNvPr id="1028" name="Picture 4" descr="Euro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5711" y="0"/>
            <a:ext cx="382828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97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992" y="-104955"/>
            <a:ext cx="2837400" cy="1252500"/>
          </a:xfrm>
        </p:spPr>
        <p:txBody>
          <a:bodyPr/>
          <a:lstStyle/>
          <a:p>
            <a:r>
              <a:rPr lang="en-US" b="1" dirty="0" smtClean="0">
                <a:solidFill>
                  <a:schemeClr val="tx2">
                    <a:lumMod val="75000"/>
                  </a:schemeClr>
                </a:solidFill>
                <a:latin typeface="Montserrat" panose="020B0604020202020204" charset="0"/>
              </a:rPr>
              <a:t>Pre</a:t>
            </a:r>
            <a:r>
              <a:rPr lang="ro-RO" b="1" dirty="0" smtClean="0">
                <a:solidFill>
                  <a:schemeClr val="tx2">
                    <a:lumMod val="75000"/>
                  </a:schemeClr>
                </a:solidFill>
                <a:latin typeface="Montserrat" panose="020B0604020202020204" charset="0"/>
              </a:rPr>
              <a:t>țul </a:t>
            </a:r>
            <a:r>
              <a:rPr lang="en-US" b="1" dirty="0" smtClean="0">
                <a:solidFill>
                  <a:schemeClr val="tx2">
                    <a:lumMod val="75000"/>
                  </a:schemeClr>
                </a:solidFill>
                <a:latin typeface="Montserrat" panose="020B0604020202020204" charset="0"/>
              </a:rPr>
              <a:t>E</a:t>
            </a:r>
            <a:r>
              <a:rPr lang="ro-RO" b="1" dirty="0">
                <a:solidFill>
                  <a:schemeClr val="tx2">
                    <a:lumMod val="75000"/>
                  </a:schemeClr>
                </a:solidFill>
                <a:latin typeface="Montserrat" panose="020B0604020202020204" charset="0"/>
              </a:rPr>
              <a:t>k</a:t>
            </a:r>
            <a:r>
              <a:rPr lang="en-US" b="1" dirty="0">
                <a:solidFill>
                  <a:schemeClr val="tx2">
                    <a:lumMod val="75000"/>
                  </a:schemeClr>
                </a:solidFill>
                <a:latin typeface="Montserrat" panose="020B0604020202020204" charset="0"/>
              </a:rPr>
              <a:t>so NR</a:t>
            </a:r>
            <a:br>
              <a:rPr lang="en-US" b="1" dirty="0">
                <a:solidFill>
                  <a:schemeClr val="tx2">
                    <a:lumMod val="75000"/>
                  </a:schemeClr>
                </a:solidFill>
                <a:latin typeface="Montserrat" panose="020B0604020202020204" charset="0"/>
              </a:rPr>
            </a:br>
            <a:endParaRPr lang="en-US" dirty="0"/>
          </a:p>
        </p:txBody>
      </p:sp>
      <p:sp>
        <p:nvSpPr>
          <p:cNvPr id="3" name="Text Placeholder 2"/>
          <p:cNvSpPr>
            <a:spLocks noGrp="1"/>
          </p:cNvSpPr>
          <p:nvPr>
            <p:ph type="body" idx="1"/>
          </p:nvPr>
        </p:nvSpPr>
        <p:spPr>
          <a:xfrm>
            <a:off x="0" y="789458"/>
            <a:ext cx="5620512" cy="4354042"/>
          </a:xfrm>
        </p:spPr>
        <p:txBody>
          <a:bodyPr/>
          <a:lstStyle/>
          <a:p>
            <a:pPr marL="127000" indent="0">
              <a:buNone/>
            </a:pPr>
            <a:r>
              <a:rPr lang="ro-RO" dirty="0" smtClean="0">
                <a:solidFill>
                  <a:schemeClr val="bg1"/>
                </a:solidFill>
                <a:latin typeface="Montserrat" panose="020B0604020202020204" charset="0"/>
              </a:rPr>
              <a:t>   Un </a:t>
            </a:r>
            <a:r>
              <a:rPr lang="ro-RO" dirty="0">
                <a:solidFill>
                  <a:schemeClr val="bg1"/>
                </a:solidFill>
                <a:latin typeface="Montserrat" panose="020B0604020202020204" charset="0"/>
              </a:rPr>
              <a:t>interval general de prețuri pentru exoscheletele medicale furnizate de </a:t>
            </a:r>
            <a:r>
              <a:rPr lang="ro-RO" b="1" dirty="0" smtClean="0">
                <a:solidFill>
                  <a:schemeClr val="bg1"/>
                </a:solidFill>
                <a:latin typeface="Montserrat" panose="020B0604020202020204" charset="0"/>
              </a:rPr>
              <a:t>Ekso NR </a:t>
            </a:r>
            <a:r>
              <a:rPr lang="ro-RO" dirty="0" smtClean="0">
                <a:solidFill>
                  <a:schemeClr val="bg1"/>
                </a:solidFill>
                <a:latin typeface="Montserrat" panose="020B0604020202020204" charset="0"/>
              </a:rPr>
              <a:t>ar </a:t>
            </a:r>
            <a:r>
              <a:rPr lang="ro-RO" dirty="0">
                <a:solidFill>
                  <a:schemeClr val="bg1"/>
                </a:solidFill>
                <a:latin typeface="Montserrat" panose="020B0604020202020204" charset="0"/>
              </a:rPr>
              <a:t>putea fi între </a:t>
            </a:r>
            <a:r>
              <a:rPr lang="ro-RO" dirty="0" smtClean="0">
                <a:solidFill>
                  <a:schemeClr val="bg1"/>
                </a:solidFill>
                <a:latin typeface="Montserrat" panose="020B0604020202020204" charset="0"/>
              </a:rPr>
              <a:t>30.000 </a:t>
            </a:r>
            <a:r>
              <a:rPr lang="ro-RO" dirty="0">
                <a:solidFill>
                  <a:schemeClr val="bg1"/>
                </a:solidFill>
                <a:latin typeface="Montserrat" panose="020B0604020202020204" charset="0"/>
              </a:rPr>
              <a:t>și 2</a:t>
            </a:r>
            <a:r>
              <a:rPr lang="ro-RO" dirty="0" smtClean="0">
                <a:solidFill>
                  <a:schemeClr val="bg1"/>
                </a:solidFill>
                <a:latin typeface="Montserrat" panose="020B0604020202020204" charset="0"/>
              </a:rPr>
              <a:t>00.000 </a:t>
            </a:r>
            <a:r>
              <a:rPr lang="ro-RO" dirty="0">
                <a:solidFill>
                  <a:schemeClr val="bg1"/>
                </a:solidFill>
                <a:latin typeface="Montserrat" panose="020B0604020202020204" charset="0"/>
              </a:rPr>
              <a:t>de </a:t>
            </a:r>
            <a:r>
              <a:rPr lang="ro-RO" dirty="0" smtClean="0">
                <a:solidFill>
                  <a:schemeClr val="bg1"/>
                </a:solidFill>
                <a:latin typeface="Montserrat" panose="020B0604020202020204" charset="0"/>
              </a:rPr>
              <a:t>euro sau </a:t>
            </a:r>
            <a:r>
              <a:rPr lang="ro-RO" dirty="0">
                <a:solidFill>
                  <a:schemeClr val="bg1"/>
                </a:solidFill>
                <a:latin typeface="Montserrat" panose="020B0604020202020204" charset="0"/>
              </a:rPr>
              <a:t>mai mult, în funcție de cerințe și </a:t>
            </a:r>
            <a:r>
              <a:rPr lang="ro-RO" dirty="0" smtClean="0">
                <a:solidFill>
                  <a:schemeClr val="bg1"/>
                </a:solidFill>
                <a:latin typeface="Montserrat" panose="020B0604020202020204" charset="0"/>
              </a:rPr>
              <a:t>opțiuni.</a:t>
            </a:r>
          </a:p>
          <a:p>
            <a:pPr marL="127000" indent="0">
              <a:buNone/>
            </a:pPr>
            <a:endParaRPr lang="ro-RO" dirty="0" smtClean="0">
              <a:solidFill>
                <a:schemeClr val="bg1"/>
              </a:solidFill>
              <a:latin typeface="Montserrat" panose="020B0604020202020204" charset="0"/>
            </a:endParaRPr>
          </a:p>
          <a:p>
            <a:pPr marL="127000" indent="0">
              <a:buNone/>
            </a:pPr>
            <a:r>
              <a:rPr lang="ro-RO" dirty="0" smtClean="0"/>
              <a:t>   Principalele mărci din </a:t>
            </a:r>
            <a:r>
              <a:rPr lang="ro-RO" u="sng" dirty="0" smtClean="0"/>
              <a:t>segmentul de lux </a:t>
            </a:r>
            <a:r>
              <a:rPr lang="ro-RO" dirty="0" smtClean="0"/>
              <a:t>includ produsele Ekso Bionics.</a:t>
            </a:r>
          </a:p>
          <a:p>
            <a:pPr marL="127000" indent="0">
              <a:buNone/>
            </a:pPr>
            <a:endParaRPr lang="ro-RO" dirty="0" smtClean="0"/>
          </a:p>
          <a:p>
            <a:pPr marL="127000" indent="0">
              <a:buNone/>
            </a:pPr>
            <a:r>
              <a:rPr lang="ro-RO" dirty="0" smtClean="0"/>
              <a:t>   Principalele mărci din </a:t>
            </a:r>
            <a:r>
              <a:rPr lang="ro-RO" u="sng" dirty="0" smtClean="0"/>
              <a:t>segmentul de mijloc </a:t>
            </a:r>
            <a:r>
              <a:rPr lang="ro-RO" dirty="0" smtClean="0"/>
              <a:t>includ produse mai accesibile ale Ekso Bionics.</a:t>
            </a:r>
            <a:endParaRPr lang="ro-RO" dirty="0"/>
          </a:p>
          <a:p>
            <a:pPr marL="127000" indent="0">
              <a:buNone/>
            </a:pPr>
            <a:endParaRPr lang="ro-RO" dirty="0" smtClean="0"/>
          </a:p>
          <a:p>
            <a:pPr marL="127000" indent="0">
              <a:buNone/>
            </a:pPr>
            <a:r>
              <a:rPr lang="ro-RO" dirty="0" smtClean="0"/>
              <a:t>   Principalele mărci din </a:t>
            </a:r>
            <a:r>
              <a:rPr lang="ro-RO" u="sng" dirty="0" smtClean="0"/>
              <a:t>segmentul de buget</a:t>
            </a:r>
            <a:r>
              <a:rPr lang="ro-RO" dirty="0" smtClean="0"/>
              <a:t> includ versiuni mai vechi ale produselor Ekso Bionics.</a:t>
            </a:r>
          </a:p>
        </p:txBody>
      </p:sp>
      <p:pic>
        <p:nvPicPr>
          <p:cNvPr id="2050" name="Picture 2" descr="Robotică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0512" y="0"/>
            <a:ext cx="3523488"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534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556" y="0"/>
            <a:ext cx="5735700" cy="941400"/>
          </a:xfrm>
        </p:spPr>
        <p:txBody>
          <a:bodyPr/>
          <a:lstStyle/>
          <a:p>
            <a:r>
              <a:rPr lang="ro-RO" dirty="0"/>
              <a:t>Prețul Exopro</a:t>
            </a:r>
            <a:endParaRPr lang="en-US" dirty="0"/>
          </a:p>
        </p:txBody>
      </p:sp>
      <p:sp>
        <p:nvSpPr>
          <p:cNvPr id="3" name="Rectangle 2"/>
          <p:cNvSpPr/>
          <p:nvPr/>
        </p:nvSpPr>
        <p:spPr>
          <a:xfrm>
            <a:off x="243556" y="527442"/>
            <a:ext cx="4201885" cy="1884530"/>
          </a:xfrm>
          <a:prstGeom prst="rect">
            <a:avLst/>
          </a:prstGeom>
        </p:spPr>
        <p:txBody>
          <a:bodyPr wrap="square">
            <a:spAutoFit/>
          </a:bodyPr>
          <a:lstStyle/>
          <a:p>
            <a:r>
              <a:rPr lang="ro-RO" sz="1600" dirty="0" smtClean="0">
                <a:solidFill>
                  <a:schemeClr val="bg1"/>
                </a:solidFill>
                <a:latin typeface="Montserrat" panose="020B0604020202020204" charset="0"/>
              </a:rPr>
              <a:t>  Vom </a:t>
            </a:r>
            <a:r>
              <a:rPr lang="ro-RO" sz="1600" dirty="0">
                <a:solidFill>
                  <a:schemeClr val="bg1"/>
                </a:solidFill>
                <a:latin typeface="Montserrat" panose="020B0604020202020204" charset="0"/>
              </a:rPr>
              <a:t>analiza totalul costurilor implicate în dezvoltarea și producția exoscheletului  medical. Mai exact costurile materialelor, costuri de muncă, de cercetare, asamblare etc.</a:t>
            </a:r>
          </a:p>
          <a:p>
            <a:r>
              <a:rPr lang="ro-RO" sz="1600" dirty="0">
                <a:solidFill>
                  <a:schemeClr val="bg1"/>
                </a:solidFill>
                <a:latin typeface="Montserrat" panose="020B0604020202020204" charset="0"/>
              </a:rPr>
              <a:t>   Analizăm prețul și strategia de preț a altor exoschelete medicale</a:t>
            </a:r>
            <a:r>
              <a:rPr lang="ro-RO" sz="1600" dirty="0" smtClean="0">
                <a:solidFill>
                  <a:schemeClr val="bg1"/>
                </a:solidFill>
                <a:latin typeface="Montserrat" panose="020B0604020202020204" charset="0"/>
              </a:rPr>
              <a:t>.</a:t>
            </a:r>
            <a:endParaRPr lang="ro-RO" sz="1600" dirty="0">
              <a:solidFill>
                <a:schemeClr val="bg1"/>
              </a:solidFill>
              <a:latin typeface="Montserrat" panose="020B0604020202020204" charset="0"/>
            </a:endParaRPr>
          </a:p>
        </p:txBody>
      </p:sp>
      <p:pic>
        <p:nvPicPr>
          <p:cNvPr id="3074" name="Picture 2" descr="Tipologii ale puterii - Forbes.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8971" y="0"/>
            <a:ext cx="4855029" cy="29394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1514" y="2727672"/>
            <a:ext cx="7837714" cy="2246769"/>
          </a:xfrm>
          <a:prstGeom prst="rect">
            <a:avLst/>
          </a:prstGeom>
        </p:spPr>
        <p:txBody>
          <a:bodyPr wrap="square">
            <a:spAutoFit/>
          </a:bodyPr>
          <a:lstStyle/>
          <a:p>
            <a:r>
              <a:rPr lang="ro-RO" dirty="0" smtClean="0">
                <a:solidFill>
                  <a:schemeClr val="bg1"/>
                </a:solidFill>
                <a:latin typeface="Montserrat" panose="020B0604020202020204" charset="0"/>
              </a:rPr>
              <a:t>   Cercetăm </a:t>
            </a:r>
            <a:r>
              <a:rPr lang="ro-RO" dirty="0">
                <a:solidFill>
                  <a:schemeClr val="bg1"/>
                </a:solidFill>
                <a:latin typeface="Montserrat" panose="020B0604020202020204" charset="0"/>
              </a:rPr>
              <a:t>veniturile clienților potențiali.</a:t>
            </a:r>
          </a:p>
          <a:p>
            <a:r>
              <a:rPr lang="ro-RO" dirty="0">
                <a:solidFill>
                  <a:schemeClr val="bg1"/>
                </a:solidFill>
                <a:latin typeface="Montserrat" panose="020B0604020202020204" charset="0"/>
              </a:rPr>
              <a:t>   Vom decide dacă exoscheletul medical va fi poziționat ca un produs de lux sau ca o soluție accesibilă pentru o gamă largă de utilizatori.</a:t>
            </a:r>
          </a:p>
          <a:p>
            <a:r>
              <a:rPr lang="ro-RO" dirty="0">
                <a:solidFill>
                  <a:schemeClr val="bg1"/>
                </a:solidFill>
                <a:latin typeface="Montserrat" panose="020B0604020202020204" charset="0"/>
              </a:rPr>
              <a:t>   Vom lua în considerare posibilitatea de a oferi diferite opțiuni de preț, cum ar fi pachetele de servicii și asistență tehnică, pentru a satisface diverse nevoi ale clienților și pentru a adăuga valoare produsului.</a:t>
            </a:r>
          </a:p>
          <a:p>
            <a:r>
              <a:rPr lang="ro-RO" dirty="0">
                <a:solidFill>
                  <a:schemeClr val="bg1"/>
                </a:solidFill>
                <a:latin typeface="Montserrat" panose="020B0604020202020204" charset="0"/>
              </a:rPr>
              <a:t>   După lansarea prețului inițial, vom testa reacția pieței și se vor face ajustări în funcție de feedback-ul primit și de performanța vânzărilor.</a:t>
            </a:r>
          </a:p>
          <a:p>
            <a:r>
              <a:rPr lang="ro-RO" dirty="0">
                <a:solidFill>
                  <a:schemeClr val="bg1"/>
                </a:solidFill>
                <a:latin typeface="Montserrat" panose="020B0604020202020204" charset="0"/>
              </a:rPr>
              <a:t>   Prețul ales pentru cel mai calitativ exoschelet nou apărut pe piață, Exopro este cuprins între 50 000 și 200 000 de euro.</a:t>
            </a:r>
            <a:endParaRPr lang="en-US" dirty="0"/>
          </a:p>
        </p:txBody>
      </p:sp>
    </p:spTree>
    <p:extLst>
      <p:ext uri="{BB962C8B-B14F-4D97-AF65-F5344CB8AC3E}">
        <p14:creationId xmlns:p14="http://schemas.microsoft.com/office/powerpoint/2010/main" val="2754453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1616" y="33900"/>
            <a:ext cx="4629300" cy="941400"/>
          </a:xfrm>
        </p:spPr>
        <p:txBody>
          <a:bodyPr/>
          <a:lstStyle/>
          <a:p>
            <a:r>
              <a:rPr lang="ro-RO" dirty="0" smtClean="0"/>
              <a:t>Distribuția AxoSuits</a:t>
            </a:r>
            <a:endParaRPr lang="en-US" dirty="0"/>
          </a:p>
        </p:txBody>
      </p:sp>
      <p:sp>
        <p:nvSpPr>
          <p:cNvPr id="3" name="Text Placeholder 2"/>
          <p:cNvSpPr>
            <a:spLocks noGrp="1"/>
          </p:cNvSpPr>
          <p:nvPr>
            <p:ph type="body" idx="1"/>
          </p:nvPr>
        </p:nvSpPr>
        <p:spPr>
          <a:xfrm>
            <a:off x="938500" y="1659275"/>
            <a:ext cx="3186900" cy="2760900"/>
          </a:xfrm>
        </p:spPr>
        <p:txBody>
          <a:bodyPr/>
          <a:lstStyle/>
          <a:p>
            <a:pPr marL="139700" indent="0">
              <a:buNone/>
            </a:pPr>
            <a:r>
              <a:rPr lang="ro-RO" dirty="0">
                <a:solidFill>
                  <a:schemeClr val="bg1"/>
                </a:solidFill>
              </a:rPr>
              <a:t> </a:t>
            </a:r>
            <a:r>
              <a:rPr lang="ro-RO" dirty="0" smtClean="0">
                <a:solidFill>
                  <a:schemeClr val="bg1"/>
                </a:solidFill>
              </a:rPr>
              <a:t>  </a:t>
            </a:r>
            <a:endParaRPr lang="en-US" dirty="0">
              <a:solidFill>
                <a:schemeClr val="bg1"/>
              </a:solidFill>
            </a:endParaRPr>
          </a:p>
        </p:txBody>
      </p:sp>
      <p:sp>
        <p:nvSpPr>
          <p:cNvPr id="4" name="Text Placeholder 3"/>
          <p:cNvSpPr>
            <a:spLocks noGrp="1"/>
          </p:cNvSpPr>
          <p:nvPr>
            <p:ph type="body" idx="2"/>
          </p:nvPr>
        </p:nvSpPr>
        <p:spPr>
          <a:xfrm>
            <a:off x="-69159" y="2080558"/>
            <a:ext cx="4554310" cy="3575435"/>
          </a:xfrm>
        </p:spPr>
        <p:txBody>
          <a:bodyPr/>
          <a:lstStyle/>
          <a:p>
            <a:pPr marL="139700" indent="0">
              <a:buNone/>
            </a:pPr>
            <a:r>
              <a:rPr lang="ro-RO" b="1" u="sng" dirty="0" smtClean="0"/>
              <a:t>Canale de marketing</a:t>
            </a:r>
          </a:p>
          <a:p>
            <a:pPr marL="139700" indent="0">
              <a:buNone/>
            </a:pPr>
            <a:endParaRPr lang="ro-RO" dirty="0" smtClean="0"/>
          </a:p>
          <a:p>
            <a:pPr marL="139700" indent="0">
              <a:buNone/>
            </a:pPr>
            <a:r>
              <a:rPr lang="ro-RO" dirty="0" smtClean="0"/>
              <a:t>   </a:t>
            </a:r>
            <a:r>
              <a:rPr lang="en-US" u="sng" dirty="0" err="1" smtClean="0"/>
              <a:t>Publicitate</a:t>
            </a:r>
            <a:r>
              <a:rPr lang="en-US" u="sng" dirty="0" smtClean="0"/>
              <a:t> </a:t>
            </a:r>
            <a:r>
              <a:rPr lang="en-US" u="sng" dirty="0"/>
              <a:t>online</a:t>
            </a:r>
            <a:r>
              <a:rPr lang="en-US" dirty="0"/>
              <a:t>: </a:t>
            </a:r>
            <a:r>
              <a:rPr lang="en-US" dirty="0" err="1"/>
              <a:t>Utilizarea</a:t>
            </a:r>
            <a:r>
              <a:rPr lang="en-US" dirty="0"/>
              <a:t> </a:t>
            </a:r>
            <a:r>
              <a:rPr lang="en-US" dirty="0" err="1"/>
              <a:t>campaniilor</a:t>
            </a:r>
            <a:r>
              <a:rPr lang="en-US" dirty="0"/>
              <a:t> de </a:t>
            </a:r>
            <a:r>
              <a:rPr lang="en-US" dirty="0" err="1"/>
              <a:t>publicitate</a:t>
            </a:r>
            <a:r>
              <a:rPr lang="en-US" dirty="0"/>
              <a:t> </a:t>
            </a:r>
            <a:r>
              <a:rPr lang="en-US" dirty="0" err="1"/>
              <a:t>pe</a:t>
            </a:r>
            <a:r>
              <a:rPr lang="en-US" dirty="0"/>
              <a:t> </a:t>
            </a:r>
            <a:r>
              <a:rPr lang="en-US" dirty="0" err="1"/>
              <a:t>platforme</a:t>
            </a:r>
            <a:r>
              <a:rPr lang="en-US" dirty="0"/>
              <a:t> </a:t>
            </a:r>
            <a:r>
              <a:rPr lang="en-US" dirty="0" err="1" smtClean="0"/>
              <a:t>precum</a:t>
            </a:r>
            <a:endParaRPr lang="ro-RO" dirty="0" smtClean="0"/>
          </a:p>
          <a:p>
            <a:pPr marL="139700" indent="0">
              <a:buNone/>
            </a:pPr>
            <a:r>
              <a:rPr lang="en-US" dirty="0" smtClean="0"/>
              <a:t>Google</a:t>
            </a:r>
            <a:r>
              <a:rPr lang="en-US" dirty="0"/>
              <a:t>, </a:t>
            </a:r>
            <a:r>
              <a:rPr lang="en-US" dirty="0" smtClean="0"/>
              <a:t>Facebook</a:t>
            </a:r>
            <a:r>
              <a:rPr lang="ro-RO" dirty="0" smtClean="0"/>
              <a:t> </a:t>
            </a:r>
            <a:r>
              <a:rPr lang="en-US" dirty="0" err="1" smtClean="0"/>
              <a:t>sau</a:t>
            </a:r>
            <a:r>
              <a:rPr lang="en-US" dirty="0" smtClean="0"/>
              <a:t> </a:t>
            </a:r>
            <a:r>
              <a:rPr lang="en-US" dirty="0"/>
              <a:t>Instagram </a:t>
            </a:r>
            <a:r>
              <a:rPr lang="en-US" dirty="0" err="1"/>
              <a:t>pentru</a:t>
            </a:r>
            <a:r>
              <a:rPr lang="en-US" dirty="0"/>
              <a:t> a </a:t>
            </a:r>
            <a:r>
              <a:rPr lang="en-US" dirty="0" err="1"/>
              <a:t>ajunge</a:t>
            </a:r>
            <a:r>
              <a:rPr lang="en-US" dirty="0"/>
              <a:t> la </a:t>
            </a:r>
            <a:r>
              <a:rPr lang="en-US" dirty="0" err="1"/>
              <a:t>profesioniștii</a:t>
            </a:r>
            <a:r>
              <a:rPr lang="en-US" dirty="0"/>
              <a:t> din </a:t>
            </a:r>
            <a:r>
              <a:rPr lang="en-US" dirty="0" err="1"/>
              <a:t>domeniul</a:t>
            </a:r>
            <a:r>
              <a:rPr lang="en-US" dirty="0"/>
              <a:t> medical </a:t>
            </a:r>
            <a:r>
              <a:rPr lang="en-US" dirty="0" err="1"/>
              <a:t>și</a:t>
            </a:r>
            <a:r>
              <a:rPr lang="en-US" dirty="0"/>
              <a:t> la </a:t>
            </a:r>
            <a:r>
              <a:rPr lang="en-US" dirty="0" err="1" smtClean="0"/>
              <a:t>pacienți</a:t>
            </a:r>
            <a:r>
              <a:rPr lang="en-US" dirty="0" smtClean="0"/>
              <a:t>.</a:t>
            </a:r>
            <a:endParaRPr lang="ro-RO" dirty="0" smtClean="0"/>
          </a:p>
          <a:p>
            <a:pPr marL="139700" indent="0">
              <a:buNone/>
            </a:pPr>
            <a:r>
              <a:rPr lang="ro-RO" dirty="0"/>
              <a:t> </a:t>
            </a:r>
            <a:r>
              <a:rPr lang="ro-RO" dirty="0" smtClean="0"/>
              <a:t>  </a:t>
            </a:r>
            <a:r>
              <a:rPr lang="en-US" u="sng" dirty="0" err="1" smtClean="0"/>
              <a:t>Participarea</a:t>
            </a:r>
            <a:r>
              <a:rPr lang="en-US" u="sng" dirty="0" smtClean="0"/>
              <a:t> </a:t>
            </a:r>
            <a:r>
              <a:rPr lang="en-US" u="sng" dirty="0"/>
              <a:t>la </a:t>
            </a:r>
            <a:r>
              <a:rPr lang="en-US" u="sng" dirty="0" err="1"/>
              <a:t>conferințe</a:t>
            </a:r>
            <a:r>
              <a:rPr lang="en-US" u="sng" dirty="0"/>
              <a:t> </a:t>
            </a:r>
            <a:r>
              <a:rPr lang="en-US" u="sng" dirty="0" err="1"/>
              <a:t>și</a:t>
            </a:r>
            <a:r>
              <a:rPr lang="en-US" u="sng" dirty="0"/>
              <a:t> </a:t>
            </a:r>
            <a:r>
              <a:rPr lang="en-US" u="sng" dirty="0" err="1"/>
              <a:t>evenimente</a:t>
            </a:r>
            <a:r>
              <a:rPr lang="en-US" u="sng" dirty="0"/>
              <a:t> </a:t>
            </a:r>
            <a:r>
              <a:rPr lang="en-US" u="sng" dirty="0" err="1"/>
              <a:t>medicale</a:t>
            </a:r>
            <a:r>
              <a:rPr lang="en-US" dirty="0"/>
              <a:t>: </a:t>
            </a:r>
            <a:r>
              <a:rPr lang="en-US" dirty="0" err="1" smtClean="0"/>
              <a:t>Prezentarea</a:t>
            </a:r>
            <a:endParaRPr lang="ro-RO" dirty="0" smtClean="0"/>
          </a:p>
          <a:p>
            <a:pPr marL="139700" indent="0">
              <a:buNone/>
            </a:pPr>
            <a:r>
              <a:rPr lang="en-US" dirty="0" err="1" smtClean="0"/>
              <a:t>exoscheletelor</a:t>
            </a:r>
            <a:r>
              <a:rPr lang="en-US" dirty="0" smtClean="0"/>
              <a:t> </a:t>
            </a:r>
            <a:r>
              <a:rPr lang="en-US" dirty="0" err="1"/>
              <a:t>AxoSuits</a:t>
            </a:r>
            <a:r>
              <a:rPr lang="en-US" dirty="0"/>
              <a:t> la </a:t>
            </a:r>
            <a:r>
              <a:rPr lang="en-US" dirty="0" err="1"/>
              <a:t>expoziții</a:t>
            </a:r>
            <a:r>
              <a:rPr lang="en-US" dirty="0"/>
              <a:t> </a:t>
            </a:r>
            <a:r>
              <a:rPr lang="en-US" dirty="0" err="1"/>
              <a:t>și</a:t>
            </a:r>
            <a:r>
              <a:rPr lang="en-US" dirty="0"/>
              <a:t> </a:t>
            </a:r>
            <a:r>
              <a:rPr lang="en-US" dirty="0" err="1"/>
              <a:t>târguri</a:t>
            </a:r>
            <a:r>
              <a:rPr lang="en-US" dirty="0"/>
              <a:t> </a:t>
            </a:r>
            <a:r>
              <a:rPr lang="en-US" dirty="0" err="1"/>
              <a:t>medicale</a:t>
            </a:r>
            <a:r>
              <a:rPr lang="en-US" dirty="0"/>
              <a:t> </a:t>
            </a:r>
            <a:r>
              <a:rPr lang="en-US" dirty="0" err="1"/>
              <a:t>pentru</a:t>
            </a:r>
            <a:r>
              <a:rPr lang="en-US" dirty="0"/>
              <a:t> a </a:t>
            </a:r>
            <a:r>
              <a:rPr lang="en-US" dirty="0" err="1"/>
              <a:t>atrage</a:t>
            </a:r>
            <a:r>
              <a:rPr lang="en-US" dirty="0"/>
              <a:t> </a:t>
            </a:r>
            <a:r>
              <a:rPr lang="en-US" dirty="0" err="1"/>
              <a:t>atenția</a:t>
            </a:r>
            <a:r>
              <a:rPr lang="en-US" dirty="0"/>
              <a:t> </a:t>
            </a:r>
            <a:r>
              <a:rPr lang="en-US" dirty="0" err="1"/>
              <a:t>profesioniștilor</a:t>
            </a:r>
            <a:r>
              <a:rPr lang="en-US" dirty="0"/>
              <a:t> din </a:t>
            </a:r>
            <a:r>
              <a:rPr lang="en-US" dirty="0" err="1"/>
              <a:t>domeniul</a:t>
            </a:r>
            <a:r>
              <a:rPr lang="en-US" dirty="0"/>
              <a:t> </a:t>
            </a:r>
            <a:r>
              <a:rPr lang="en-US" dirty="0" err="1"/>
              <a:t>sănătății</a:t>
            </a:r>
            <a:r>
              <a:rPr lang="en-US" dirty="0"/>
              <a:t> </a:t>
            </a:r>
            <a:r>
              <a:rPr lang="en-US" dirty="0" err="1"/>
              <a:t>și</a:t>
            </a:r>
            <a:r>
              <a:rPr lang="en-US" dirty="0"/>
              <a:t> a </a:t>
            </a:r>
            <a:r>
              <a:rPr lang="en-US" dirty="0" err="1"/>
              <a:t>potențialilor</a:t>
            </a:r>
            <a:r>
              <a:rPr lang="en-US" dirty="0"/>
              <a:t> </a:t>
            </a:r>
            <a:r>
              <a:rPr lang="en-US" dirty="0" err="1"/>
              <a:t>clienți</a:t>
            </a:r>
            <a:r>
              <a:rPr lang="en-US" dirty="0" smtClean="0"/>
              <a:t>. </a:t>
            </a:r>
            <a:endParaRPr lang="ro-RO" dirty="0" smtClean="0"/>
          </a:p>
        </p:txBody>
      </p:sp>
      <p:sp>
        <p:nvSpPr>
          <p:cNvPr id="5" name="Rectangle 4"/>
          <p:cNvSpPr/>
          <p:nvPr/>
        </p:nvSpPr>
        <p:spPr>
          <a:xfrm>
            <a:off x="4485151" y="722088"/>
            <a:ext cx="4572000" cy="2462213"/>
          </a:xfrm>
          <a:prstGeom prst="rect">
            <a:avLst/>
          </a:prstGeom>
        </p:spPr>
        <p:txBody>
          <a:bodyPr>
            <a:spAutoFit/>
          </a:bodyPr>
          <a:lstStyle/>
          <a:p>
            <a:r>
              <a:rPr lang="ro-RO" b="1" u="sng" dirty="0" smtClean="0">
                <a:solidFill>
                  <a:schemeClr val="bg1"/>
                </a:solidFill>
                <a:latin typeface="Montserrat" panose="020B0604020202020204" charset="0"/>
              </a:rPr>
              <a:t>Intermediari</a:t>
            </a:r>
          </a:p>
          <a:p>
            <a:endParaRPr lang="ro-RO" dirty="0" smtClean="0">
              <a:solidFill>
                <a:schemeClr val="bg1"/>
              </a:solidFill>
              <a:latin typeface="Montserrat" panose="020B0604020202020204" charset="0"/>
            </a:endParaRPr>
          </a:p>
          <a:p>
            <a:r>
              <a:rPr lang="ro-RO" dirty="0">
                <a:solidFill>
                  <a:schemeClr val="bg1"/>
                </a:solidFill>
                <a:latin typeface="Montserrat" panose="020B0604020202020204" charset="0"/>
              </a:rPr>
              <a:t> </a:t>
            </a:r>
            <a:r>
              <a:rPr lang="ro-RO" dirty="0" smtClean="0">
                <a:solidFill>
                  <a:schemeClr val="bg1"/>
                </a:solidFill>
                <a:latin typeface="Montserrat" panose="020B0604020202020204" charset="0"/>
              </a:rPr>
              <a:t>  </a:t>
            </a:r>
            <a:r>
              <a:rPr lang="en-US" u="sng" dirty="0" err="1" smtClean="0">
                <a:solidFill>
                  <a:schemeClr val="bg1"/>
                </a:solidFill>
                <a:latin typeface="Montserrat" panose="020B0604020202020204" charset="0"/>
              </a:rPr>
              <a:t>Distribuitori</a:t>
            </a:r>
            <a:r>
              <a:rPr lang="en-US" u="sng" dirty="0" smtClean="0">
                <a:solidFill>
                  <a:schemeClr val="bg1"/>
                </a:solidFill>
                <a:latin typeface="Montserrat" panose="020B0604020202020204" charset="0"/>
              </a:rPr>
              <a:t> </a:t>
            </a:r>
            <a:r>
              <a:rPr lang="en-US" u="sng" dirty="0" err="1">
                <a:solidFill>
                  <a:schemeClr val="bg1"/>
                </a:solidFill>
                <a:latin typeface="Montserrat" panose="020B0604020202020204" charset="0"/>
              </a:rPr>
              <a:t>specializați</a:t>
            </a:r>
            <a:r>
              <a:rPr lang="en-US" u="sng" dirty="0">
                <a:solidFill>
                  <a:schemeClr val="bg1"/>
                </a:solidFill>
                <a:latin typeface="Montserrat" panose="020B0604020202020204" charset="0"/>
              </a:rPr>
              <a:t> </a:t>
            </a:r>
            <a:r>
              <a:rPr lang="en-US" u="sng" dirty="0" err="1">
                <a:solidFill>
                  <a:schemeClr val="bg1"/>
                </a:solidFill>
                <a:latin typeface="Montserrat" panose="020B0604020202020204" charset="0"/>
              </a:rPr>
              <a:t>în</a:t>
            </a:r>
            <a:r>
              <a:rPr lang="en-US" u="sng" dirty="0">
                <a:solidFill>
                  <a:schemeClr val="bg1"/>
                </a:solidFill>
                <a:latin typeface="Montserrat" panose="020B0604020202020204" charset="0"/>
              </a:rPr>
              <a:t> </a:t>
            </a:r>
            <a:r>
              <a:rPr lang="en-US" u="sng" dirty="0" err="1">
                <a:solidFill>
                  <a:schemeClr val="bg1"/>
                </a:solidFill>
                <a:latin typeface="Montserrat" panose="020B0604020202020204" charset="0"/>
              </a:rPr>
              <a:t>echipamente</a:t>
            </a:r>
            <a:r>
              <a:rPr lang="en-US" u="sng" dirty="0">
                <a:solidFill>
                  <a:schemeClr val="bg1"/>
                </a:solidFill>
                <a:latin typeface="Montserrat" panose="020B0604020202020204" charset="0"/>
              </a:rPr>
              <a:t> </a:t>
            </a:r>
            <a:r>
              <a:rPr lang="en-US" u="sng" dirty="0" err="1">
                <a:solidFill>
                  <a:schemeClr val="bg1"/>
                </a:solidFill>
                <a:latin typeface="Montserrat" panose="020B0604020202020204" charset="0"/>
              </a:rPr>
              <a:t>medicale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Colaborarea</a:t>
            </a:r>
            <a:r>
              <a:rPr lang="en-US" dirty="0">
                <a:solidFill>
                  <a:schemeClr val="bg1"/>
                </a:solidFill>
                <a:latin typeface="Montserrat" panose="020B0604020202020204" charset="0"/>
              </a:rPr>
              <a:t> </a:t>
            </a:r>
            <a:r>
              <a:rPr lang="en-US" dirty="0" smtClean="0">
                <a:solidFill>
                  <a:schemeClr val="bg1"/>
                </a:solidFill>
                <a:latin typeface="Montserrat" panose="020B0604020202020204" charset="0"/>
              </a:rPr>
              <a:t>cu</a:t>
            </a:r>
            <a:endParaRPr lang="ro-RO" dirty="0" smtClean="0">
              <a:solidFill>
                <a:schemeClr val="bg1"/>
              </a:solidFill>
              <a:latin typeface="Montserrat" panose="020B0604020202020204" charset="0"/>
            </a:endParaRPr>
          </a:p>
          <a:p>
            <a:r>
              <a:rPr lang="en-US" dirty="0" err="1" smtClean="0">
                <a:solidFill>
                  <a:schemeClr val="bg1"/>
                </a:solidFill>
                <a:latin typeface="Montserrat" panose="020B0604020202020204" charset="0"/>
              </a:rPr>
              <a:t>distribuitori</a:t>
            </a:r>
            <a:r>
              <a:rPr lang="en-US" dirty="0" smtClean="0">
                <a:solidFill>
                  <a:schemeClr val="bg1"/>
                </a:solidFill>
                <a:latin typeface="Montserrat" panose="020B0604020202020204" charset="0"/>
              </a:rPr>
              <a:t> </a:t>
            </a:r>
            <a:r>
              <a:rPr lang="en-US" dirty="0">
                <a:solidFill>
                  <a:schemeClr val="bg1"/>
                </a:solidFill>
                <a:latin typeface="Montserrat" panose="020B0604020202020204" charset="0"/>
              </a:rPr>
              <a:t>cu </a:t>
            </a:r>
            <a:r>
              <a:rPr lang="en-US" dirty="0" err="1">
                <a:solidFill>
                  <a:schemeClr val="bg1"/>
                </a:solidFill>
                <a:latin typeface="Montserrat" panose="020B0604020202020204" charset="0"/>
              </a:rPr>
              <a:t>experiență</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în</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industria</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medicală</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pentru</a:t>
            </a:r>
            <a:r>
              <a:rPr lang="en-US" dirty="0">
                <a:solidFill>
                  <a:schemeClr val="bg1"/>
                </a:solidFill>
                <a:latin typeface="Montserrat" panose="020B0604020202020204" charset="0"/>
              </a:rPr>
              <a:t> a </a:t>
            </a:r>
            <a:r>
              <a:rPr lang="en-US" dirty="0" err="1">
                <a:solidFill>
                  <a:schemeClr val="bg1"/>
                </a:solidFill>
                <a:latin typeface="Montserrat" panose="020B0604020202020204" charset="0"/>
              </a:rPr>
              <a:t>facilita</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distribuția</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exoscheletelor</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către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spitale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și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clinici</a:t>
            </a:r>
            <a:r>
              <a:rPr lang="en-US" dirty="0">
                <a:solidFill>
                  <a:schemeClr val="bg1"/>
                </a:solidFill>
                <a:latin typeface="Montserrat" panose="020B0604020202020204" charset="0"/>
              </a:rPr>
              <a:t> din </a:t>
            </a:r>
            <a:r>
              <a:rPr lang="en-US" dirty="0" err="1">
                <a:solidFill>
                  <a:schemeClr val="bg1"/>
                </a:solidFill>
                <a:latin typeface="Montserrat" panose="020B0604020202020204" charset="0"/>
              </a:rPr>
              <a:t>România</a:t>
            </a:r>
            <a:r>
              <a:rPr lang="en-US" dirty="0">
                <a:solidFill>
                  <a:schemeClr val="bg1"/>
                </a:solidFill>
                <a:latin typeface="Montserrat" panose="020B0604020202020204" charset="0"/>
              </a:rPr>
              <a:t>.</a:t>
            </a:r>
            <a:endParaRPr lang="ro-RO" dirty="0">
              <a:solidFill>
                <a:schemeClr val="bg1"/>
              </a:solidFill>
              <a:latin typeface="Montserrat" panose="020B0604020202020204" charset="0"/>
            </a:endParaRPr>
          </a:p>
          <a:p>
            <a:r>
              <a:rPr lang="ro-RO" dirty="0" smtClean="0">
                <a:solidFill>
                  <a:schemeClr val="bg1"/>
                </a:solidFill>
                <a:latin typeface="Montserrat" panose="020B0604020202020204" charset="0"/>
              </a:rPr>
              <a:t>   </a:t>
            </a:r>
            <a:r>
              <a:rPr lang="en-US" u="sng" dirty="0" err="1" smtClean="0">
                <a:solidFill>
                  <a:schemeClr val="bg1"/>
                </a:solidFill>
                <a:latin typeface="Montserrat" panose="020B0604020202020204" charset="0"/>
              </a:rPr>
              <a:t>Colaborări</a:t>
            </a:r>
            <a:r>
              <a:rPr lang="en-US" u="sng" dirty="0" smtClean="0">
                <a:solidFill>
                  <a:schemeClr val="bg1"/>
                </a:solidFill>
                <a:latin typeface="Montserrat" panose="020B0604020202020204" charset="0"/>
              </a:rPr>
              <a:t> </a:t>
            </a:r>
            <a:r>
              <a:rPr lang="en-US" u="sng" dirty="0">
                <a:solidFill>
                  <a:schemeClr val="bg1"/>
                </a:solidFill>
                <a:latin typeface="Montserrat" panose="020B0604020202020204" charset="0"/>
              </a:rPr>
              <a:t>cu </a:t>
            </a:r>
            <a:r>
              <a:rPr lang="en-US" u="sng" dirty="0" err="1">
                <a:solidFill>
                  <a:schemeClr val="bg1"/>
                </a:solidFill>
                <a:latin typeface="Montserrat" panose="020B0604020202020204" charset="0"/>
              </a:rPr>
              <a:t>instituții</a:t>
            </a:r>
            <a:r>
              <a:rPr lang="en-US" u="sng" dirty="0">
                <a:solidFill>
                  <a:schemeClr val="bg1"/>
                </a:solidFill>
                <a:latin typeface="Montserrat" panose="020B0604020202020204" charset="0"/>
              </a:rPr>
              <a:t> </a:t>
            </a:r>
            <a:r>
              <a:rPr lang="en-US" u="sng" dirty="0" err="1">
                <a:solidFill>
                  <a:schemeClr val="bg1"/>
                </a:solidFill>
                <a:latin typeface="Montserrat" panose="020B0604020202020204" charset="0"/>
              </a:rPr>
              <a:t>medicale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Încheierea</a:t>
            </a:r>
            <a:r>
              <a:rPr lang="en-US" dirty="0">
                <a:solidFill>
                  <a:schemeClr val="bg1"/>
                </a:solidFill>
                <a:latin typeface="Montserrat" panose="020B0604020202020204" charset="0"/>
              </a:rPr>
              <a:t> de </a:t>
            </a:r>
            <a:r>
              <a:rPr lang="en-US" dirty="0" err="1">
                <a:solidFill>
                  <a:schemeClr val="bg1"/>
                </a:solidFill>
                <a:latin typeface="Montserrat" panose="020B0604020202020204" charset="0"/>
              </a:rPr>
              <a:t>parteneriate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directe</a:t>
            </a:r>
            <a:r>
              <a:rPr lang="en-US" dirty="0">
                <a:solidFill>
                  <a:schemeClr val="bg1"/>
                </a:solidFill>
                <a:latin typeface="Montserrat" panose="020B0604020202020204" charset="0"/>
              </a:rPr>
              <a:t> cu </a:t>
            </a:r>
            <a:r>
              <a:rPr lang="en-US" dirty="0" err="1">
                <a:solidFill>
                  <a:schemeClr val="bg1"/>
                </a:solidFill>
                <a:latin typeface="Montserrat" panose="020B0604020202020204" charset="0"/>
              </a:rPr>
              <a:t>spitale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și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centre</a:t>
            </a:r>
            <a:r>
              <a:rPr lang="en-US" dirty="0">
                <a:solidFill>
                  <a:schemeClr val="bg1"/>
                </a:solidFill>
                <a:latin typeface="Montserrat" panose="020B0604020202020204" charset="0"/>
              </a:rPr>
              <a:t> de </a:t>
            </a:r>
            <a:r>
              <a:rPr lang="en-US" dirty="0" err="1">
                <a:solidFill>
                  <a:schemeClr val="bg1"/>
                </a:solidFill>
                <a:latin typeface="Montserrat" panose="020B0604020202020204" charset="0"/>
              </a:rPr>
              <a:t>reabilitare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pentru</a:t>
            </a:r>
            <a:r>
              <a:rPr lang="en-US" dirty="0">
                <a:solidFill>
                  <a:schemeClr val="bg1"/>
                </a:solidFill>
                <a:latin typeface="Montserrat" panose="020B0604020202020204" charset="0"/>
              </a:rPr>
              <a:t> a </a:t>
            </a:r>
            <a:r>
              <a:rPr lang="en-US" dirty="0" err="1">
                <a:solidFill>
                  <a:schemeClr val="bg1"/>
                </a:solidFill>
                <a:latin typeface="Montserrat" panose="020B0604020202020204" charset="0"/>
              </a:rPr>
              <a:t>furniza</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exoschelete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pacienților</a:t>
            </a:r>
            <a:r>
              <a:rPr lang="en-US" dirty="0">
                <a:solidFill>
                  <a:schemeClr val="bg1"/>
                </a:solidFill>
                <a:latin typeface="Montserrat" panose="020B0604020202020204" charset="0"/>
              </a:rPr>
              <a:t>.</a:t>
            </a:r>
          </a:p>
        </p:txBody>
      </p:sp>
      <p:pic>
        <p:nvPicPr>
          <p:cNvPr id="1026" name="Picture 2" descr="20 Social Media Platforms Ruling the World in 2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8184"/>
            <a:ext cx="2488019" cy="16916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Doing Business Royalty-Free Images, Stock Photos &amp; Pictures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220" y="3118884"/>
            <a:ext cx="2936931" cy="19579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25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6054" y="55165"/>
            <a:ext cx="5735700" cy="941400"/>
          </a:xfrm>
        </p:spPr>
        <p:txBody>
          <a:bodyPr/>
          <a:lstStyle/>
          <a:p>
            <a:r>
              <a:rPr lang="ro-RO" dirty="0" smtClean="0"/>
              <a:t>Distribuția Lokomat</a:t>
            </a:r>
            <a:endParaRPr lang="en-US" dirty="0"/>
          </a:p>
        </p:txBody>
      </p:sp>
      <p:sp>
        <p:nvSpPr>
          <p:cNvPr id="3" name="Rectangle 2"/>
          <p:cNvSpPr/>
          <p:nvPr/>
        </p:nvSpPr>
        <p:spPr>
          <a:xfrm>
            <a:off x="53163" y="915725"/>
            <a:ext cx="4572000" cy="2246769"/>
          </a:xfrm>
          <a:prstGeom prst="rect">
            <a:avLst/>
          </a:prstGeom>
        </p:spPr>
        <p:txBody>
          <a:bodyPr>
            <a:spAutoFit/>
          </a:bodyPr>
          <a:lstStyle/>
          <a:p>
            <a:r>
              <a:rPr lang="en-US" b="1" u="sng" dirty="0" err="1">
                <a:solidFill>
                  <a:schemeClr val="bg1"/>
                </a:solidFill>
                <a:latin typeface="Montserrat" panose="020B0604020202020204" charset="0"/>
              </a:rPr>
              <a:t>Canale</a:t>
            </a:r>
            <a:r>
              <a:rPr lang="en-US" b="1" u="sng" dirty="0">
                <a:solidFill>
                  <a:schemeClr val="bg1"/>
                </a:solidFill>
                <a:latin typeface="Montserrat" panose="020B0604020202020204" charset="0"/>
              </a:rPr>
              <a:t> de </a:t>
            </a:r>
            <a:r>
              <a:rPr lang="en-US" b="1" u="sng" dirty="0" smtClean="0">
                <a:solidFill>
                  <a:schemeClr val="bg1"/>
                </a:solidFill>
                <a:latin typeface="Montserrat" panose="020B0604020202020204" charset="0"/>
              </a:rPr>
              <a:t>marketing</a:t>
            </a:r>
            <a:endParaRPr lang="ro-RO" dirty="0" smtClean="0">
              <a:solidFill>
                <a:schemeClr val="bg1"/>
              </a:solidFill>
              <a:latin typeface="Montserrat" panose="020B0604020202020204" charset="0"/>
            </a:endParaRPr>
          </a:p>
          <a:p>
            <a:r>
              <a:rPr lang="ro-RO" dirty="0">
                <a:solidFill>
                  <a:schemeClr val="bg1"/>
                </a:solidFill>
                <a:latin typeface="Montserrat" panose="020B0604020202020204" charset="0"/>
              </a:rPr>
              <a:t> </a:t>
            </a:r>
            <a:r>
              <a:rPr lang="ro-RO" dirty="0" smtClean="0">
                <a:solidFill>
                  <a:schemeClr val="bg1"/>
                </a:solidFill>
                <a:latin typeface="Montserrat" panose="020B0604020202020204" charset="0"/>
              </a:rPr>
              <a:t>  </a:t>
            </a:r>
            <a:r>
              <a:rPr lang="en-US" u="sng" dirty="0" smtClean="0">
                <a:solidFill>
                  <a:schemeClr val="bg1"/>
                </a:solidFill>
                <a:latin typeface="Montserrat" panose="020B0604020202020204" charset="0"/>
              </a:rPr>
              <a:t>Marketing </a:t>
            </a:r>
            <a:r>
              <a:rPr lang="en-US" u="sng" dirty="0">
                <a:solidFill>
                  <a:schemeClr val="bg1"/>
                </a:solidFill>
                <a:latin typeface="Montserrat" panose="020B0604020202020204" charset="0"/>
              </a:rPr>
              <a:t>de </a:t>
            </a:r>
            <a:r>
              <a:rPr lang="en-US" u="sng" dirty="0" err="1">
                <a:solidFill>
                  <a:schemeClr val="bg1"/>
                </a:solidFill>
                <a:latin typeface="Montserrat" panose="020B0604020202020204" charset="0"/>
              </a:rPr>
              <a:t>conținut</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Crearea</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și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distribuirea</a:t>
            </a:r>
            <a:r>
              <a:rPr lang="en-US" dirty="0">
                <a:solidFill>
                  <a:schemeClr val="bg1"/>
                </a:solidFill>
                <a:latin typeface="Montserrat" panose="020B0604020202020204" charset="0"/>
              </a:rPr>
              <a:t> de </a:t>
            </a:r>
            <a:r>
              <a:rPr lang="en-US" dirty="0" err="1">
                <a:solidFill>
                  <a:schemeClr val="bg1"/>
                </a:solidFill>
                <a:latin typeface="Montserrat" panose="020B0604020202020204" charset="0"/>
              </a:rPr>
              <a:t>conținut</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educativ</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despre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beneficiile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și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utilizarea</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exoscheletelor</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Lokomat</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prin</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intermediul</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blogurilor</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videoclipurilor</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și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webinarurilor</a:t>
            </a:r>
            <a:r>
              <a:rPr lang="en-US" dirty="0" smtClean="0">
                <a:solidFill>
                  <a:schemeClr val="bg1"/>
                </a:solidFill>
                <a:latin typeface="Montserrat" panose="020B0604020202020204" charset="0"/>
              </a:rPr>
              <a:t>.</a:t>
            </a:r>
            <a:endParaRPr lang="ro-RO" dirty="0" smtClean="0">
              <a:solidFill>
                <a:schemeClr val="bg1"/>
              </a:solidFill>
              <a:latin typeface="Montserrat" panose="020B0604020202020204" charset="0"/>
            </a:endParaRPr>
          </a:p>
          <a:p>
            <a:r>
              <a:rPr lang="ro-RO" dirty="0">
                <a:solidFill>
                  <a:schemeClr val="bg1"/>
                </a:solidFill>
                <a:latin typeface="Montserrat" panose="020B0604020202020204" charset="0"/>
              </a:rPr>
              <a:t> </a:t>
            </a:r>
            <a:r>
              <a:rPr lang="ro-RO" dirty="0" smtClean="0">
                <a:solidFill>
                  <a:schemeClr val="bg1"/>
                </a:solidFill>
                <a:latin typeface="Montserrat" panose="020B0604020202020204" charset="0"/>
              </a:rPr>
              <a:t>  </a:t>
            </a:r>
            <a:r>
              <a:rPr lang="en-US" u="sng" dirty="0" err="1" smtClean="0">
                <a:solidFill>
                  <a:schemeClr val="bg1"/>
                </a:solidFill>
                <a:latin typeface="Montserrat" panose="020B0604020202020204" charset="0"/>
              </a:rPr>
              <a:t>Campanii</a:t>
            </a:r>
            <a:r>
              <a:rPr lang="en-US" u="sng" dirty="0" smtClean="0">
                <a:solidFill>
                  <a:schemeClr val="bg1"/>
                </a:solidFill>
                <a:latin typeface="Montserrat" panose="020B0604020202020204" charset="0"/>
              </a:rPr>
              <a:t> </a:t>
            </a:r>
            <a:r>
              <a:rPr lang="en-US" u="sng" dirty="0">
                <a:solidFill>
                  <a:schemeClr val="bg1"/>
                </a:solidFill>
                <a:latin typeface="Montserrat" panose="020B0604020202020204" charset="0"/>
              </a:rPr>
              <a:t>de e-mail marketing</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Trimiterea</a:t>
            </a:r>
            <a:r>
              <a:rPr lang="en-US" dirty="0">
                <a:solidFill>
                  <a:schemeClr val="bg1"/>
                </a:solidFill>
                <a:latin typeface="Montserrat" panose="020B0604020202020204" charset="0"/>
              </a:rPr>
              <a:t> de </a:t>
            </a:r>
            <a:r>
              <a:rPr lang="en-US" dirty="0" err="1">
                <a:solidFill>
                  <a:schemeClr val="bg1"/>
                </a:solidFill>
                <a:latin typeface="Montserrat" panose="020B0604020202020204" charset="0"/>
              </a:rPr>
              <a:t>materiale</a:t>
            </a:r>
            <a:r>
              <a:rPr lang="en-US" dirty="0">
                <a:solidFill>
                  <a:schemeClr val="bg1"/>
                </a:solidFill>
                <a:latin typeface="Montserrat" panose="020B0604020202020204" charset="0"/>
              </a:rPr>
              <a:t> informative </a:t>
            </a:r>
            <a:r>
              <a:rPr lang="en-US" dirty="0" err="1">
                <a:solidFill>
                  <a:schemeClr val="bg1"/>
                </a:solidFill>
                <a:latin typeface="Montserrat" panose="020B0604020202020204" charset="0"/>
              </a:rPr>
              <a:t>și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promoționale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despre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exoscheletele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Lokomat</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către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potențialii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clienți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și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profesioniștii</a:t>
            </a:r>
            <a:r>
              <a:rPr lang="en-US" dirty="0">
                <a:solidFill>
                  <a:schemeClr val="bg1"/>
                </a:solidFill>
                <a:latin typeface="Montserrat" panose="020B0604020202020204" charset="0"/>
              </a:rPr>
              <a:t> din </a:t>
            </a:r>
            <a:r>
              <a:rPr lang="en-US" dirty="0" err="1">
                <a:solidFill>
                  <a:schemeClr val="bg1"/>
                </a:solidFill>
                <a:latin typeface="Montserrat" panose="020B0604020202020204" charset="0"/>
              </a:rPr>
              <a:t>domeniul</a:t>
            </a:r>
            <a:r>
              <a:rPr lang="en-US" dirty="0">
                <a:solidFill>
                  <a:schemeClr val="bg1"/>
                </a:solidFill>
                <a:latin typeface="Montserrat" panose="020B0604020202020204" charset="0"/>
              </a:rPr>
              <a:t> medical.</a:t>
            </a:r>
          </a:p>
        </p:txBody>
      </p:sp>
      <p:sp>
        <p:nvSpPr>
          <p:cNvPr id="4" name="Rectangle 3"/>
          <p:cNvSpPr/>
          <p:nvPr/>
        </p:nvSpPr>
        <p:spPr>
          <a:xfrm>
            <a:off x="4625163" y="3007391"/>
            <a:ext cx="4572000" cy="2031325"/>
          </a:xfrm>
          <a:prstGeom prst="rect">
            <a:avLst/>
          </a:prstGeom>
        </p:spPr>
        <p:txBody>
          <a:bodyPr>
            <a:spAutoFit/>
          </a:bodyPr>
          <a:lstStyle/>
          <a:p>
            <a:r>
              <a:rPr lang="en-US" b="1" u="sng" dirty="0" err="1" smtClean="0">
                <a:solidFill>
                  <a:schemeClr val="bg1"/>
                </a:solidFill>
                <a:latin typeface="Montserrat" panose="020B0604020202020204" charset="0"/>
              </a:rPr>
              <a:t>Intermediari</a:t>
            </a:r>
            <a:endParaRPr lang="ro-RO" b="1" u="sng" dirty="0" smtClean="0">
              <a:solidFill>
                <a:schemeClr val="bg1"/>
              </a:solidFill>
              <a:latin typeface="Montserrat" panose="020B0604020202020204" charset="0"/>
            </a:endParaRPr>
          </a:p>
          <a:p>
            <a:r>
              <a:rPr lang="ro-RO" dirty="0">
                <a:solidFill>
                  <a:schemeClr val="bg1"/>
                </a:solidFill>
                <a:latin typeface="Montserrat" panose="020B0604020202020204" charset="0"/>
              </a:rPr>
              <a:t> </a:t>
            </a:r>
            <a:r>
              <a:rPr lang="ro-RO" dirty="0" smtClean="0">
                <a:solidFill>
                  <a:schemeClr val="bg1"/>
                </a:solidFill>
                <a:latin typeface="Montserrat" panose="020B0604020202020204" charset="0"/>
              </a:rPr>
              <a:t>  </a:t>
            </a:r>
            <a:r>
              <a:rPr lang="en-US" u="sng" dirty="0" err="1" smtClean="0">
                <a:solidFill>
                  <a:schemeClr val="bg1"/>
                </a:solidFill>
                <a:latin typeface="Montserrat" panose="020B0604020202020204" charset="0"/>
              </a:rPr>
              <a:t>Distribuitori</a:t>
            </a:r>
            <a:r>
              <a:rPr lang="en-US" u="sng" dirty="0" smtClean="0">
                <a:solidFill>
                  <a:schemeClr val="bg1"/>
                </a:solidFill>
                <a:latin typeface="Montserrat" panose="020B0604020202020204" charset="0"/>
              </a:rPr>
              <a:t> </a:t>
            </a:r>
            <a:r>
              <a:rPr lang="en-US" u="sng" dirty="0" err="1">
                <a:solidFill>
                  <a:schemeClr val="bg1"/>
                </a:solidFill>
                <a:latin typeface="Montserrat" panose="020B0604020202020204" charset="0"/>
              </a:rPr>
              <a:t>specializați</a:t>
            </a:r>
            <a:r>
              <a:rPr lang="en-US" u="sng" dirty="0">
                <a:solidFill>
                  <a:schemeClr val="bg1"/>
                </a:solidFill>
                <a:latin typeface="Montserrat" panose="020B0604020202020204" charset="0"/>
              </a:rPr>
              <a:t> </a:t>
            </a:r>
            <a:r>
              <a:rPr lang="en-US" u="sng" dirty="0" err="1">
                <a:solidFill>
                  <a:schemeClr val="bg1"/>
                </a:solidFill>
                <a:latin typeface="Montserrat" panose="020B0604020202020204" charset="0"/>
              </a:rPr>
              <a:t>în</a:t>
            </a:r>
            <a:r>
              <a:rPr lang="en-US" u="sng" dirty="0">
                <a:solidFill>
                  <a:schemeClr val="bg1"/>
                </a:solidFill>
                <a:latin typeface="Montserrat" panose="020B0604020202020204" charset="0"/>
              </a:rPr>
              <a:t> </a:t>
            </a:r>
            <a:r>
              <a:rPr lang="en-US" u="sng" dirty="0" err="1">
                <a:solidFill>
                  <a:schemeClr val="bg1"/>
                </a:solidFill>
                <a:latin typeface="Montserrat" panose="020B0604020202020204" charset="0"/>
              </a:rPr>
              <a:t>echipamente</a:t>
            </a:r>
            <a:r>
              <a:rPr lang="en-US" u="sng" dirty="0">
                <a:solidFill>
                  <a:schemeClr val="bg1"/>
                </a:solidFill>
                <a:latin typeface="Montserrat" panose="020B0604020202020204" charset="0"/>
              </a:rPr>
              <a:t> </a:t>
            </a:r>
            <a:r>
              <a:rPr lang="en-US" u="sng" dirty="0" err="1">
                <a:solidFill>
                  <a:schemeClr val="bg1"/>
                </a:solidFill>
                <a:latin typeface="Montserrat" panose="020B0604020202020204" charset="0"/>
              </a:rPr>
              <a:t>medicale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Colaborarea</a:t>
            </a:r>
            <a:r>
              <a:rPr lang="en-US" dirty="0">
                <a:solidFill>
                  <a:schemeClr val="bg1"/>
                </a:solidFill>
                <a:latin typeface="Montserrat" panose="020B0604020202020204" charset="0"/>
              </a:rPr>
              <a:t> cu </a:t>
            </a:r>
            <a:r>
              <a:rPr lang="en-US" dirty="0" err="1">
                <a:solidFill>
                  <a:schemeClr val="bg1"/>
                </a:solidFill>
                <a:latin typeface="Montserrat" panose="020B0604020202020204" charset="0"/>
              </a:rPr>
              <a:t>distribuitori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autorizați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pentru</a:t>
            </a:r>
            <a:r>
              <a:rPr lang="en-US" dirty="0">
                <a:solidFill>
                  <a:schemeClr val="bg1"/>
                </a:solidFill>
                <a:latin typeface="Montserrat" panose="020B0604020202020204" charset="0"/>
              </a:rPr>
              <a:t> a </a:t>
            </a:r>
            <a:r>
              <a:rPr lang="en-US" dirty="0" err="1">
                <a:solidFill>
                  <a:schemeClr val="bg1"/>
                </a:solidFill>
                <a:latin typeface="Montserrat" panose="020B0604020202020204" charset="0"/>
              </a:rPr>
              <a:t>asigura</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distribuția</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eficientă</a:t>
            </a:r>
            <a:r>
              <a:rPr lang="en-US" dirty="0">
                <a:solidFill>
                  <a:schemeClr val="bg1"/>
                </a:solidFill>
                <a:latin typeface="Montserrat" panose="020B0604020202020204" charset="0"/>
              </a:rPr>
              <a:t> a </a:t>
            </a:r>
            <a:r>
              <a:rPr lang="en-US" dirty="0" err="1">
                <a:solidFill>
                  <a:schemeClr val="bg1"/>
                </a:solidFill>
                <a:latin typeface="Montserrat" panose="020B0604020202020204" charset="0"/>
              </a:rPr>
              <a:t>exoscheletelor</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Lokomat</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în</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România</a:t>
            </a:r>
            <a:r>
              <a:rPr lang="en-US" dirty="0" smtClean="0">
                <a:solidFill>
                  <a:schemeClr val="bg1"/>
                </a:solidFill>
                <a:latin typeface="Montserrat" panose="020B0604020202020204" charset="0"/>
              </a:rPr>
              <a:t>.</a:t>
            </a:r>
            <a:endParaRPr lang="ro-RO" dirty="0" smtClean="0">
              <a:solidFill>
                <a:schemeClr val="bg1"/>
              </a:solidFill>
              <a:latin typeface="Montserrat" panose="020B0604020202020204" charset="0"/>
            </a:endParaRPr>
          </a:p>
          <a:p>
            <a:r>
              <a:rPr lang="ro-RO" dirty="0">
                <a:solidFill>
                  <a:schemeClr val="bg1"/>
                </a:solidFill>
                <a:latin typeface="Montserrat" panose="020B0604020202020204" charset="0"/>
              </a:rPr>
              <a:t> </a:t>
            </a:r>
            <a:r>
              <a:rPr lang="ro-RO" dirty="0" smtClean="0">
                <a:solidFill>
                  <a:schemeClr val="bg1"/>
                </a:solidFill>
                <a:latin typeface="Montserrat" panose="020B0604020202020204" charset="0"/>
              </a:rPr>
              <a:t>  </a:t>
            </a:r>
            <a:r>
              <a:rPr lang="en-US" u="sng" dirty="0" err="1" smtClean="0">
                <a:solidFill>
                  <a:schemeClr val="bg1"/>
                </a:solidFill>
                <a:latin typeface="Montserrat" panose="020B0604020202020204" charset="0"/>
              </a:rPr>
              <a:t>Parteneriate</a:t>
            </a:r>
            <a:r>
              <a:rPr lang="en-US" u="sng" dirty="0" smtClean="0">
                <a:solidFill>
                  <a:schemeClr val="bg1"/>
                </a:solidFill>
                <a:latin typeface="Montserrat" panose="020B0604020202020204" charset="0"/>
              </a:rPr>
              <a:t> </a:t>
            </a:r>
            <a:r>
              <a:rPr lang="en-US" u="sng" dirty="0">
                <a:solidFill>
                  <a:schemeClr val="bg1"/>
                </a:solidFill>
                <a:latin typeface="Montserrat" panose="020B0604020202020204" charset="0"/>
              </a:rPr>
              <a:t>cu </a:t>
            </a:r>
            <a:r>
              <a:rPr lang="en-US" u="sng" dirty="0" err="1">
                <a:solidFill>
                  <a:schemeClr val="bg1"/>
                </a:solidFill>
                <a:latin typeface="Montserrat" panose="020B0604020202020204" charset="0"/>
              </a:rPr>
              <a:t>instituții</a:t>
            </a:r>
            <a:r>
              <a:rPr lang="en-US" u="sng" dirty="0">
                <a:solidFill>
                  <a:schemeClr val="bg1"/>
                </a:solidFill>
                <a:latin typeface="Montserrat" panose="020B0604020202020204" charset="0"/>
              </a:rPr>
              <a:t> </a:t>
            </a:r>
            <a:r>
              <a:rPr lang="en-US" u="sng" dirty="0" err="1">
                <a:solidFill>
                  <a:schemeClr val="bg1"/>
                </a:solidFill>
                <a:latin typeface="Montserrat" panose="020B0604020202020204" charset="0"/>
              </a:rPr>
              <a:t>medicale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Colaborarea</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directă</a:t>
            </a:r>
            <a:r>
              <a:rPr lang="en-US" dirty="0">
                <a:solidFill>
                  <a:schemeClr val="bg1"/>
                </a:solidFill>
                <a:latin typeface="Montserrat" panose="020B0604020202020204" charset="0"/>
              </a:rPr>
              <a:t> cu </a:t>
            </a:r>
            <a:r>
              <a:rPr lang="en-US" dirty="0" err="1">
                <a:solidFill>
                  <a:schemeClr val="bg1"/>
                </a:solidFill>
                <a:latin typeface="Montserrat" panose="020B0604020202020204" charset="0"/>
              </a:rPr>
              <a:t>spitale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și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centre</a:t>
            </a:r>
            <a:r>
              <a:rPr lang="en-US" dirty="0">
                <a:solidFill>
                  <a:schemeClr val="bg1"/>
                </a:solidFill>
                <a:latin typeface="Montserrat" panose="020B0604020202020204" charset="0"/>
              </a:rPr>
              <a:t> de </a:t>
            </a:r>
            <a:r>
              <a:rPr lang="en-US" dirty="0" err="1">
                <a:solidFill>
                  <a:schemeClr val="bg1"/>
                </a:solidFill>
                <a:latin typeface="Montserrat" panose="020B0604020202020204" charset="0"/>
              </a:rPr>
              <a:t>reabilitare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pentru</a:t>
            </a:r>
            <a:r>
              <a:rPr lang="en-US" dirty="0">
                <a:solidFill>
                  <a:schemeClr val="bg1"/>
                </a:solidFill>
                <a:latin typeface="Montserrat" panose="020B0604020202020204" charset="0"/>
              </a:rPr>
              <a:t> a </a:t>
            </a:r>
            <a:r>
              <a:rPr lang="en-US" dirty="0" err="1">
                <a:solidFill>
                  <a:schemeClr val="bg1"/>
                </a:solidFill>
                <a:latin typeface="Montserrat" panose="020B0604020202020204" charset="0"/>
              </a:rPr>
              <a:t>oferi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exoschelete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pacienților</a:t>
            </a:r>
            <a:r>
              <a:rPr lang="en-US" dirty="0">
                <a:solidFill>
                  <a:schemeClr val="bg1"/>
                </a:solidFill>
                <a:latin typeface="Montserrat" panose="020B0604020202020204" charset="0"/>
              </a:rPr>
              <a:t> care </a:t>
            </a:r>
            <a:r>
              <a:rPr lang="en-US" dirty="0" err="1">
                <a:solidFill>
                  <a:schemeClr val="bg1"/>
                </a:solidFill>
                <a:latin typeface="Montserrat" panose="020B0604020202020204" charset="0"/>
              </a:rPr>
              <a:t>necesită</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terapie</a:t>
            </a:r>
            <a:r>
              <a:rPr lang="en-US" dirty="0">
                <a:solidFill>
                  <a:schemeClr val="bg1"/>
                </a:solidFill>
                <a:latin typeface="Montserrat" panose="020B0604020202020204" charset="0"/>
              </a:rPr>
              <a:t> de </a:t>
            </a:r>
            <a:r>
              <a:rPr lang="en-US" dirty="0" err="1">
                <a:solidFill>
                  <a:schemeClr val="bg1"/>
                </a:solidFill>
                <a:latin typeface="Montserrat" panose="020B0604020202020204" charset="0"/>
              </a:rPr>
              <a:t>reabilitare</a:t>
            </a:r>
            <a:r>
              <a:rPr lang="en-US" dirty="0">
                <a:solidFill>
                  <a:schemeClr val="bg1"/>
                </a:solidFill>
                <a:latin typeface="Montserrat" panose="020B0604020202020204" charset="0"/>
              </a:rPr>
              <a:t>.</a:t>
            </a:r>
          </a:p>
        </p:txBody>
      </p:sp>
      <p:pic>
        <p:nvPicPr>
          <p:cNvPr id="2050" name="Picture 2" descr="How to Get More Views on YouTube: 17 Ways to Promote Your Channel | Sprout  Soc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3" y="3162494"/>
            <a:ext cx="3381293" cy="19111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Recuperare medicala | Proceduri de tratament | FizioMed - Centru Medical  Sucea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576" y="915725"/>
            <a:ext cx="3655627" cy="17636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953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65" y="97695"/>
            <a:ext cx="4629300" cy="941400"/>
          </a:xfrm>
        </p:spPr>
        <p:txBody>
          <a:bodyPr/>
          <a:lstStyle/>
          <a:p>
            <a:r>
              <a:rPr lang="ro-RO" dirty="0" smtClean="0"/>
              <a:t>Distribuția Ekso NR</a:t>
            </a:r>
            <a:endParaRPr lang="en-US" dirty="0"/>
          </a:p>
        </p:txBody>
      </p:sp>
      <p:sp>
        <p:nvSpPr>
          <p:cNvPr id="3" name="Rectangle 2"/>
          <p:cNvSpPr/>
          <p:nvPr/>
        </p:nvSpPr>
        <p:spPr>
          <a:xfrm>
            <a:off x="105617" y="735233"/>
            <a:ext cx="5954942" cy="1815882"/>
          </a:xfrm>
          <a:prstGeom prst="rect">
            <a:avLst/>
          </a:prstGeom>
        </p:spPr>
        <p:txBody>
          <a:bodyPr wrap="square">
            <a:spAutoFit/>
          </a:bodyPr>
          <a:lstStyle/>
          <a:p>
            <a:r>
              <a:rPr lang="en-US" b="1" u="sng" dirty="0" err="1">
                <a:solidFill>
                  <a:schemeClr val="bg1"/>
                </a:solidFill>
                <a:latin typeface="Montserrat" panose="020B0604020202020204" charset="0"/>
              </a:rPr>
              <a:t>Canale</a:t>
            </a:r>
            <a:r>
              <a:rPr lang="en-US" b="1" u="sng" dirty="0">
                <a:solidFill>
                  <a:schemeClr val="bg1"/>
                </a:solidFill>
                <a:latin typeface="Montserrat" panose="020B0604020202020204" charset="0"/>
              </a:rPr>
              <a:t> de </a:t>
            </a:r>
            <a:r>
              <a:rPr lang="en-US" b="1" u="sng" dirty="0" smtClean="0">
                <a:solidFill>
                  <a:schemeClr val="bg1"/>
                </a:solidFill>
                <a:latin typeface="Montserrat" panose="020B0604020202020204" charset="0"/>
              </a:rPr>
              <a:t>marketing</a:t>
            </a:r>
            <a:endParaRPr lang="ro-RO" dirty="0" err="1" smtClean="0">
              <a:solidFill>
                <a:schemeClr val="bg1"/>
              </a:solidFill>
              <a:latin typeface="Montserrat" panose="020B0604020202020204" charset="0"/>
            </a:endParaRPr>
          </a:p>
          <a:p>
            <a:r>
              <a:rPr lang="ro-RO" dirty="0">
                <a:solidFill>
                  <a:schemeClr val="bg1"/>
                </a:solidFill>
                <a:latin typeface="Montserrat" panose="020B0604020202020204" charset="0"/>
              </a:rPr>
              <a:t> </a:t>
            </a:r>
            <a:r>
              <a:rPr lang="ro-RO" dirty="0" smtClean="0">
                <a:solidFill>
                  <a:schemeClr val="bg1"/>
                </a:solidFill>
                <a:latin typeface="Montserrat" panose="020B0604020202020204" charset="0"/>
              </a:rPr>
              <a:t>  </a:t>
            </a:r>
            <a:r>
              <a:rPr lang="en-US" u="sng" dirty="0" smtClean="0">
                <a:solidFill>
                  <a:schemeClr val="bg1"/>
                </a:solidFill>
                <a:latin typeface="Montserrat" panose="020B0604020202020204" charset="0"/>
              </a:rPr>
              <a:t>Marketing </a:t>
            </a:r>
            <a:r>
              <a:rPr lang="en-US" u="sng" dirty="0" err="1">
                <a:solidFill>
                  <a:schemeClr val="bg1"/>
                </a:solidFill>
                <a:latin typeface="Montserrat" panose="020B0604020202020204" charset="0"/>
              </a:rPr>
              <a:t>prin</a:t>
            </a:r>
            <a:r>
              <a:rPr lang="en-US" u="sng" dirty="0">
                <a:solidFill>
                  <a:schemeClr val="bg1"/>
                </a:solidFill>
                <a:latin typeface="Montserrat" panose="020B0604020202020204" charset="0"/>
              </a:rPr>
              <a:t> </a:t>
            </a:r>
            <a:r>
              <a:rPr lang="en-US" u="sng" dirty="0" err="1">
                <a:solidFill>
                  <a:schemeClr val="bg1"/>
                </a:solidFill>
                <a:latin typeface="Montserrat" panose="020B0604020202020204" charset="0"/>
              </a:rPr>
              <a:t>evenimente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Organizarea</a:t>
            </a:r>
            <a:r>
              <a:rPr lang="en-US" dirty="0">
                <a:solidFill>
                  <a:schemeClr val="bg1"/>
                </a:solidFill>
                <a:latin typeface="Montserrat" panose="020B0604020202020204" charset="0"/>
              </a:rPr>
              <a:t> de </a:t>
            </a:r>
            <a:r>
              <a:rPr lang="en-US" dirty="0" err="1">
                <a:solidFill>
                  <a:schemeClr val="bg1"/>
                </a:solidFill>
                <a:latin typeface="Montserrat" panose="020B0604020202020204" charset="0"/>
              </a:rPr>
              <a:t>evenimente</a:t>
            </a:r>
            <a:r>
              <a:rPr lang="en-US" dirty="0">
                <a:solidFill>
                  <a:schemeClr val="bg1"/>
                </a:solidFill>
                <a:latin typeface="Montserrat" panose="020B0604020202020204" charset="0"/>
              </a:rPr>
              <a:t> live, </a:t>
            </a:r>
            <a:r>
              <a:rPr lang="en-US" dirty="0" err="1">
                <a:solidFill>
                  <a:schemeClr val="bg1"/>
                </a:solidFill>
                <a:latin typeface="Montserrat" panose="020B0604020202020204" charset="0"/>
              </a:rPr>
              <a:t>seminarii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și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prezentări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în</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colaborare</a:t>
            </a:r>
            <a:r>
              <a:rPr lang="en-US" dirty="0">
                <a:solidFill>
                  <a:schemeClr val="bg1"/>
                </a:solidFill>
                <a:latin typeface="Montserrat" panose="020B0604020202020204" charset="0"/>
              </a:rPr>
              <a:t> cu </a:t>
            </a:r>
            <a:r>
              <a:rPr lang="en-US" dirty="0" err="1">
                <a:solidFill>
                  <a:schemeClr val="bg1"/>
                </a:solidFill>
                <a:latin typeface="Montserrat" panose="020B0604020202020204" charset="0"/>
              </a:rPr>
              <a:t>profesioniștii</a:t>
            </a:r>
            <a:r>
              <a:rPr lang="en-US" dirty="0">
                <a:solidFill>
                  <a:schemeClr val="bg1"/>
                </a:solidFill>
                <a:latin typeface="Montserrat" panose="020B0604020202020204" charset="0"/>
              </a:rPr>
              <a:t> din </a:t>
            </a:r>
            <a:r>
              <a:rPr lang="en-US" dirty="0" err="1">
                <a:solidFill>
                  <a:schemeClr val="bg1"/>
                </a:solidFill>
                <a:latin typeface="Montserrat" panose="020B0604020202020204" charset="0"/>
              </a:rPr>
              <a:t>domeniul</a:t>
            </a:r>
            <a:r>
              <a:rPr lang="en-US" dirty="0">
                <a:solidFill>
                  <a:schemeClr val="bg1"/>
                </a:solidFill>
                <a:latin typeface="Montserrat" panose="020B0604020202020204" charset="0"/>
              </a:rPr>
              <a:t> medical </a:t>
            </a:r>
            <a:r>
              <a:rPr lang="en-US" dirty="0" err="1">
                <a:solidFill>
                  <a:schemeClr val="bg1"/>
                </a:solidFill>
                <a:latin typeface="Montserrat" panose="020B0604020202020204" charset="0"/>
              </a:rPr>
              <a:t>pentru</a:t>
            </a:r>
            <a:r>
              <a:rPr lang="en-US" dirty="0">
                <a:solidFill>
                  <a:schemeClr val="bg1"/>
                </a:solidFill>
                <a:latin typeface="Montserrat" panose="020B0604020202020204" charset="0"/>
              </a:rPr>
              <a:t> a </a:t>
            </a:r>
            <a:r>
              <a:rPr lang="en-US" dirty="0" err="1">
                <a:solidFill>
                  <a:schemeClr val="bg1"/>
                </a:solidFill>
                <a:latin typeface="Montserrat" panose="020B0604020202020204" charset="0"/>
              </a:rPr>
              <a:t>prezenta</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exoscheletele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Ekso</a:t>
            </a:r>
            <a:r>
              <a:rPr lang="en-US" dirty="0">
                <a:solidFill>
                  <a:schemeClr val="bg1"/>
                </a:solidFill>
                <a:latin typeface="Montserrat" panose="020B0604020202020204" charset="0"/>
              </a:rPr>
              <a:t> NR </a:t>
            </a:r>
            <a:r>
              <a:rPr lang="en-US" dirty="0" err="1">
                <a:solidFill>
                  <a:schemeClr val="bg1"/>
                </a:solidFill>
                <a:latin typeface="Montserrat" panose="020B0604020202020204" charset="0"/>
              </a:rPr>
              <a:t>și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beneficiile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lor</a:t>
            </a:r>
            <a:r>
              <a:rPr lang="en-US" dirty="0" smtClean="0">
                <a:solidFill>
                  <a:schemeClr val="bg1"/>
                </a:solidFill>
                <a:latin typeface="Montserrat" panose="020B0604020202020204" charset="0"/>
              </a:rPr>
              <a:t>.</a:t>
            </a:r>
            <a:endParaRPr lang="ro-RO" dirty="0" smtClean="0">
              <a:solidFill>
                <a:schemeClr val="bg1"/>
              </a:solidFill>
              <a:latin typeface="Montserrat" panose="020B0604020202020204" charset="0"/>
            </a:endParaRPr>
          </a:p>
          <a:p>
            <a:r>
              <a:rPr lang="ro-RO" dirty="0">
                <a:solidFill>
                  <a:schemeClr val="bg1"/>
                </a:solidFill>
                <a:latin typeface="Montserrat" panose="020B0604020202020204" charset="0"/>
              </a:rPr>
              <a:t> </a:t>
            </a:r>
            <a:r>
              <a:rPr lang="ro-RO" dirty="0" smtClean="0">
                <a:solidFill>
                  <a:schemeClr val="bg1"/>
                </a:solidFill>
                <a:latin typeface="Montserrat" panose="020B0604020202020204" charset="0"/>
              </a:rPr>
              <a:t>  </a:t>
            </a:r>
            <a:r>
              <a:rPr lang="en-US" u="sng" dirty="0" err="1" smtClean="0">
                <a:solidFill>
                  <a:schemeClr val="bg1"/>
                </a:solidFill>
                <a:latin typeface="Montserrat" panose="020B0604020202020204" charset="0"/>
              </a:rPr>
              <a:t>Publicitate</a:t>
            </a:r>
            <a:r>
              <a:rPr lang="en-US" u="sng" dirty="0" smtClean="0">
                <a:solidFill>
                  <a:schemeClr val="bg1"/>
                </a:solidFill>
                <a:latin typeface="Montserrat" panose="020B0604020202020204" charset="0"/>
              </a:rPr>
              <a:t> </a:t>
            </a:r>
            <a:r>
              <a:rPr lang="en-US" u="sng" dirty="0" err="1">
                <a:solidFill>
                  <a:schemeClr val="bg1"/>
                </a:solidFill>
                <a:latin typeface="Montserrat" panose="020B0604020202020204" charset="0"/>
              </a:rPr>
              <a:t>pe</a:t>
            </a:r>
            <a:r>
              <a:rPr lang="en-US" u="sng" dirty="0">
                <a:solidFill>
                  <a:schemeClr val="bg1"/>
                </a:solidFill>
                <a:latin typeface="Montserrat" panose="020B0604020202020204" charset="0"/>
              </a:rPr>
              <a:t> site-</a:t>
            </a:r>
            <a:r>
              <a:rPr lang="en-US" u="sng" dirty="0" err="1">
                <a:solidFill>
                  <a:schemeClr val="bg1"/>
                </a:solidFill>
                <a:latin typeface="Montserrat" panose="020B0604020202020204" charset="0"/>
              </a:rPr>
              <a:t>uri</a:t>
            </a:r>
            <a:r>
              <a:rPr lang="en-US" u="sng" dirty="0">
                <a:solidFill>
                  <a:schemeClr val="bg1"/>
                </a:solidFill>
                <a:latin typeface="Montserrat" panose="020B0604020202020204" charset="0"/>
              </a:rPr>
              <a:t> </a:t>
            </a:r>
            <a:r>
              <a:rPr lang="en-US" u="sng" dirty="0" err="1">
                <a:solidFill>
                  <a:schemeClr val="bg1"/>
                </a:solidFill>
                <a:latin typeface="Montserrat" panose="020B0604020202020204" charset="0"/>
              </a:rPr>
              <a:t>medicale</a:t>
            </a:r>
            <a:r>
              <a:rPr lang="en-US" u="sng" dirty="0">
                <a:solidFill>
                  <a:schemeClr val="bg1"/>
                </a:solidFill>
                <a:latin typeface="Montserrat" panose="020B0604020202020204" charset="0"/>
              </a:rPr>
              <a:t> </a:t>
            </a:r>
            <a:r>
              <a:rPr lang="en-US" u="sng" dirty="0" err="1">
                <a:solidFill>
                  <a:schemeClr val="bg1"/>
                </a:solidFill>
                <a:latin typeface="Montserrat" panose="020B0604020202020204" charset="0"/>
              </a:rPr>
              <a:t>și</a:t>
            </a:r>
            <a:r>
              <a:rPr lang="en-US" u="sng" dirty="0">
                <a:solidFill>
                  <a:schemeClr val="bg1"/>
                </a:solidFill>
                <a:latin typeface="Montserrat" panose="020B0604020202020204" charset="0"/>
              </a:rPr>
              <a:t> de </a:t>
            </a:r>
            <a:r>
              <a:rPr lang="en-US" u="sng" dirty="0" err="1">
                <a:solidFill>
                  <a:schemeClr val="bg1"/>
                </a:solidFill>
                <a:latin typeface="Montserrat" panose="020B0604020202020204" charset="0"/>
              </a:rPr>
              <a:t>specialitate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Plasarea</a:t>
            </a:r>
            <a:r>
              <a:rPr lang="en-US" dirty="0">
                <a:solidFill>
                  <a:schemeClr val="bg1"/>
                </a:solidFill>
                <a:latin typeface="Montserrat" panose="020B0604020202020204" charset="0"/>
              </a:rPr>
              <a:t> de </a:t>
            </a:r>
            <a:r>
              <a:rPr lang="en-US" dirty="0" err="1">
                <a:solidFill>
                  <a:schemeClr val="bg1"/>
                </a:solidFill>
                <a:latin typeface="Montserrat" panose="020B0604020202020204" charset="0"/>
              </a:rPr>
              <a:t>anunțuri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și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conținut</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sponsorizat</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pe</a:t>
            </a:r>
            <a:r>
              <a:rPr lang="en-US" dirty="0">
                <a:solidFill>
                  <a:schemeClr val="bg1"/>
                </a:solidFill>
                <a:latin typeface="Montserrat" panose="020B0604020202020204" charset="0"/>
              </a:rPr>
              <a:t> site-</a:t>
            </a:r>
            <a:r>
              <a:rPr lang="en-US" dirty="0" err="1">
                <a:solidFill>
                  <a:schemeClr val="bg1"/>
                </a:solidFill>
                <a:latin typeface="Montserrat" panose="020B0604020202020204" charset="0"/>
              </a:rPr>
              <a:t>uri</a:t>
            </a:r>
            <a:r>
              <a:rPr lang="en-US" dirty="0">
                <a:solidFill>
                  <a:schemeClr val="bg1"/>
                </a:solidFill>
                <a:latin typeface="Montserrat" panose="020B0604020202020204" charset="0"/>
              </a:rPr>
              <a:t> web </a:t>
            </a:r>
            <a:r>
              <a:rPr lang="en-US" dirty="0" err="1">
                <a:solidFill>
                  <a:schemeClr val="bg1"/>
                </a:solidFill>
                <a:latin typeface="Montserrat" panose="020B0604020202020204" charset="0"/>
              </a:rPr>
              <a:t>frecventate</a:t>
            </a:r>
            <a:r>
              <a:rPr lang="en-US" dirty="0">
                <a:solidFill>
                  <a:schemeClr val="bg1"/>
                </a:solidFill>
                <a:latin typeface="Montserrat" panose="020B0604020202020204" charset="0"/>
              </a:rPr>
              <a:t> de </a:t>
            </a:r>
            <a:r>
              <a:rPr lang="en-US" dirty="0" err="1">
                <a:solidFill>
                  <a:schemeClr val="bg1"/>
                </a:solidFill>
                <a:latin typeface="Montserrat" panose="020B0604020202020204" charset="0"/>
              </a:rPr>
              <a:t>profesioniștii</a:t>
            </a:r>
            <a:r>
              <a:rPr lang="en-US" dirty="0">
                <a:solidFill>
                  <a:schemeClr val="bg1"/>
                </a:solidFill>
                <a:latin typeface="Montserrat" panose="020B0604020202020204" charset="0"/>
              </a:rPr>
              <a:t> din </a:t>
            </a:r>
            <a:r>
              <a:rPr lang="en-US" dirty="0" err="1">
                <a:solidFill>
                  <a:schemeClr val="bg1"/>
                </a:solidFill>
                <a:latin typeface="Montserrat" panose="020B0604020202020204" charset="0"/>
              </a:rPr>
              <a:t>domeniul</a:t>
            </a:r>
            <a:r>
              <a:rPr lang="en-US" dirty="0">
                <a:solidFill>
                  <a:schemeClr val="bg1"/>
                </a:solidFill>
                <a:latin typeface="Montserrat" panose="020B0604020202020204" charset="0"/>
              </a:rPr>
              <a:t> medical </a:t>
            </a:r>
            <a:r>
              <a:rPr lang="en-US" dirty="0" err="1">
                <a:solidFill>
                  <a:schemeClr val="bg1"/>
                </a:solidFill>
                <a:latin typeface="Montserrat" panose="020B0604020202020204" charset="0"/>
              </a:rPr>
              <a:t>și</a:t>
            </a:r>
            <a:r>
              <a:rPr lang="en-US" dirty="0">
                <a:solidFill>
                  <a:schemeClr val="bg1"/>
                </a:solidFill>
                <a:latin typeface="Montserrat" panose="020B0604020202020204" charset="0"/>
              </a:rPr>
              <a:t> de </a:t>
            </a:r>
            <a:r>
              <a:rPr lang="en-US" dirty="0" err="1">
                <a:solidFill>
                  <a:schemeClr val="bg1"/>
                </a:solidFill>
                <a:latin typeface="Montserrat" panose="020B0604020202020204" charset="0"/>
              </a:rPr>
              <a:t>pacienți</a:t>
            </a:r>
            <a:r>
              <a:rPr lang="en-US" dirty="0">
                <a:solidFill>
                  <a:schemeClr val="bg1"/>
                </a:solidFill>
                <a:latin typeface="Montserrat" panose="020B0604020202020204" charset="0"/>
              </a:rPr>
              <a:t>.</a:t>
            </a:r>
          </a:p>
        </p:txBody>
      </p:sp>
      <p:sp>
        <p:nvSpPr>
          <p:cNvPr id="4" name="Rectangle 3"/>
          <p:cNvSpPr/>
          <p:nvPr/>
        </p:nvSpPr>
        <p:spPr>
          <a:xfrm>
            <a:off x="105617" y="2663270"/>
            <a:ext cx="5699760" cy="1815882"/>
          </a:xfrm>
          <a:prstGeom prst="rect">
            <a:avLst/>
          </a:prstGeom>
        </p:spPr>
        <p:txBody>
          <a:bodyPr wrap="square">
            <a:spAutoFit/>
          </a:bodyPr>
          <a:lstStyle/>
          <a:p>
            <a:r>
              <a:rPr lang="en-US" b="1" u="sng" dirty="0" err="1" smtClean="0">
                <a:solidFill>
                  <a:schemeClr val="bg1"/>
                </a:solidFill>
                <a:latin typeface="Montserrat" panose="020B0604020202020204" charset="0"/>
              </a:rPr>
              <a:t>Intermediari</a:t>
            </a:r>
            <a:endParaRPr lang="ro-RO" b="1" u="sng" dirty="0" smtClean="0">
              <a:solidFill>
                <a:schemeClr val="bg1"/>
              </a:solidFill>
              <a:latin typeface="Montserrat" panose="020B0604020202020204" charset="0"/>
            </a:endParaRPr>
          </a:p>
          <a:p>
            <a:r>
              <a:rPr lang="ro-RO" dirty="0">
                <a:solidFill>
                  <a:schemeClr val="bg1"/>
                </a:solidFill>
                <a:latin typeface="Montserrat" panose="020B0604020202020204" charset="0"/>
              </a:rPr>
              <a:t> </a:t>
            </a:r>
            <a:r>
              <a:rPr lang="ro-RO" dirty="0" smtClean="0">
                <a:solidFill>
                  <a:schemeClr val="bg1"/>
                </a:solidFill>
                <a:latin typeface="Montserrat" panose="020B0604020202020204" charset="0"/>
              </a:rPr>
              <a:t>  </a:t>
            </a:r>
            <a:r>
              <a:rPr lang="en-US" u="sng" dirty="0" err="1" smtClean="0">
                <a:solidFill>
                  <a:schemeClr val="bg1"/>
                </a:solidFill>
                <a:latin typeface="Montserrat" panose="020B0604020202020204" charset="0"/>
              </a:rPr>
              <a:t>Parteneriate</a:t>
            </a:r>
            <a:r>
              <a:rPr lang="en-US" u="sng" dirty="0" smtClean="0">
                <a:solidFill>
                  <a:schemeClr val="bg1"/>
                </a:solidFill>
                <a:latin typeface="Montserrat" panose="020B0604020202020204" charset="0"/>
              </a:rPr>
              <a:t> </a:t>
            </a:r>
            <a:r>
              <a:rPr lang="en-US" u="sng" dirty="0">
                <a:solidFill>
                  <a:schemeClr val="bg1"/>
                </a:solidFill>
                <a:latin typeface="Montserrat" panose="020B0604020202020204" charset="0"/>
              </a:rPr>
              <a:t>cu </a:t>
            </a:r>
            <a:r>
              <a:rPr lang="en-US" u="sng" dirty="0" err="1">
                <a:solidFill>
                  <a:schemeClr val="bg1"/>
                </a:solidFill>
                <a:latin typeface="Montserrat" panose="020B0604020202020204" charset="0"/>
              </a:rPr>
              <a:t>centre</a:t>
            </a:r>
            <a:r>
              <a:rPr lang="en-US" u="sng" dirty="0">
                <a:solidFill>
                  <a:schemeClr val="bg1"/>
                </a:solidFill>
                <a:latin typeface="Montserrat" panose="020B0604020202020204" charset="0"/>
              </a:rPr>
              <a:t> de </a:t>
            </a:r>
            <a:r>
              <a:rPr lang="en-US" u="sng" dirty="0" err="1">
                <a:solidFill>
                  <a:schemeClr val="bg1"/>
                </a:solidFill>
                <a:latin typeface="Montserrat" panose="020B0604020202020204" charset="0"/>
              </a:rPr>
              <a:t>reabilitare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Colaborarea</a:t>
            </a:r>
            <a:r>
              <a:rPr lang="en-US" dirty="0">
                <a:solidFill>
                  <a:schemeClr val="bg1"/>
                </a:solidFill>
                <a:latin typeface="Montserrat" panose="020B0604020202020204" charset="0"/>
              </a:rPr>
              <a:t> cu </a:t>
            </a:r>
            <a:r>
              <a:rPr lang="en-US" dirty="0" err="1">
                <a:solidFill>
                  <a:schemeClr val="bg1"/>
                </a:solidFill>
                <a:latin typeface="Montserrat" panose="020B0604020202020204" charset="0"/>
              </a:rPr>
              <a:t>centre</a:t>
            </a:r>
            <a:r>
              <a:rPr lang="en-US" dirty="0">
                <a:solidFill>
                  <a:schemeClr val="bg1"/>
                </a:solidFill>
                <a:latin typeface="Montserrat" panose="020B0604020202020204" charset="0"/>
              </a:rPr>
              <a:t> de </a:t>
            </a:r>
            <a:r>
              <a:rPr lang="en-US" dirty="0" err="1">
                <a:solidFill>
                  <a:schemeClr val="bg1"/>
                </a:solidFill>
                <a:latin typeface="Montserrat" panose="020B0604020202020204" charset="0"/>
              </a:rPr>
              <a:t>reabilitare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și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clinici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medicale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pentru</a:t>
            </a:r>
            <a:r>
              <a:rPr lang="en-US" dirty="0">
                <a:solidFill>
                  <a:schemeClr val="bg1"/>
                </a:solidFill>
                <a:latin typeface="Montserrat" panose="020B0604020202020204" charset="0"/>
              </a:rPr>
              <a:t> a </a:t>
            </a:r>
            <a:r>
              <a:rPr lang="en-US" dirty="0" err="1">
                <a:solidFill>
                  <a:schemeClr val="bg1"/>
                </a:solidFill>
                <a:latin typeface="Montserrat" panose="020B0604020202020204" charset="0"/>
              </a:rPr>
              <a:t>oferi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exoschelete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Ekso</a:t>
            </a:r>
            <a:r>
              <a:rPr lang="en-US" dirty="0">
                <a:solidFill>
                  <a:schemeClr val="bg1"/>
                </a:solidFill>
                <a:latin typeface="Montserrat" panose="020B0604020202020204" charset="0"/>
              </a:rPr>
              <a:t> NR </a:t>
            </a:r>
            <a:r>
              <a:rPr lang="en-US" dirty="0" err="1">
                <a:solidFill>
                  <a:schemeClr val="bg1"/>
                </a:solidFill>
                <a:latin typeface="Montserrat" panose="020B0604020202020204" charset="0"/>
              </a:rPr>
              <a:t>pacienților</a:t>
            </a:r>
            <a:r>
              <a:rPr lang="en-US" dirty="0">
                <a:solidFill>
                  <a:schemeClr val="bg1"/>
                </a:solidFill>
                <a:latin typeface="Montserrat" panose="020B0604020202020204" charset="0"/>
              </a:rPr>
              <a:t> care se </a:t>
            </a:r>
            <a:r>
              <a:rPr lang="en-US" dirty="0" err="1">
                <a:solidFill>
                  <a:schemeClr val="bg1"/>
                </a:solidFill>
                <a:latin typeface="Montserrat" panose="020B0604020202020204" charset="0"/>
              </a:rPr>
              <a:t>află</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în</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proces</a:t>
            </a:r>
            <a:r>
              <a:rPr lang="en-US" dirty="0">
                <a:solidFill>
                  <a:schemeClr val="bg1"/>
                </a:solidFill>
                <a:latin typeface="Montserrat" panose="020B0604020202020204" charset="0"/>
              </a:rPr>
              <a:t> de </a:t>
            </a:r>
            <a:r>
              <a:rPr lang="en-US" dirty="0" err="1">
                <a:solidFill>
                  <a:schemeClr val="bg1"/>
                </a:solidFill>
                <a:latin typeface="Montserrat" panose="020B0604020202020204" charset="0"/>
              </a:rPr>
              <a:t>recuperare</a:t>
            </a:r>
            <a:r>
              <a:rPr lang="en-US" dirty="0" smtClean="0">
                <a:solidFill>
                  <a:schemeClr val="bg1"/>
                </a:solidFill>
                <a:latin typeface="Montserrat" panose="020B0604020202020204" charset="0"/>
              </a:rPr>
              <a:t>.</a:t>
            </a:r>
            <a:endParaRPr lang="ro-RO" dirty="0" smtClean="0">
              <a:solidFill>
                <a:schemeClr val="bg1"/>
              </a:solidFill>
              <a:latin typeface="Montserrat" panose="020B0604020202020204" charset="0"/>
            </a:endParaRPr>
          </a:p>
          <a:p>
            <a:r>
              <a:rPr lang="ro-RO" dirty="0">
                <a:solidFill>
                  <a:schemeClr val="bg1"/>
                </a:solidFill>
                <a:latin typeface="Montserrat" panose="020B0604020202020204" charset="0"/>
              </a:rPr>
              <a:t> </a:t>
            </a:r>
            <a:r>
              <a:rPr lang="ro-RO" dirty="0" smtClean="0">
                <a:solidFill>
                  <a:schemeClr val="bg1"/>
                </a:solidFill>
                <a:latin typeface="Montserrat" panose="020B0604020202020204" charset="0"/>
              </a:rPr>
              <a:t>  </a:t>
            </a:r>
            <a:r>
              <a:rPr lang="en-US" u="sng" dirty="0" err="1" smtClean="0">
                <a:solidFill>
                  <a:schemeClr val="bg1"/>
                </a:solidFill>
                <a:latin typeface="Montserrat" panose="020B0604020202020204" charset="0"/>
              </a:rPr>
              <a:t>Colaborări</a:t>
            </a:r>
            <a:r>
              <a:rPr lang="en-US" u="sng" dirty="0" smtClean="0">
                <a:solidFill>
                  <a:schemeClr val="bg1"/>
                </a:solidFill>
                <a:latin typeface="Montserrat" panose="020B0604020202020204" charset="0"/>
              </a:rPr>
              <a:t> </a:t>
            </a:r>
            <a:r>
              <a:rPr lang="en-US" u="sng" dirty="0">
                <a:solidFill>
                  <a:schemeClr val="bg1"/>
                </a:solidFill>
                <a:latin typeface="Montserrat" panose="020B0604020202020204" charset="0"/>
              </a:rPr>
              <a:t>cu </a:t>
            </a:r>
            <a:r>
              <a:rPr lang="en-US" u="sng" dirty="0" err="1">
                <a:solidFill>
                  <a:schemeClr val="bg1"/>
                </a:solidFill>
                <a:latin typeface="Montserrat" panose="020B0604020202020204" charset="0"/>
              </a:rPr>
              <a:t>furnizori</a:t>
            </a:r>
            <a:r>
              <a:rPr lang="en-US" u="sng" dirty="0">
                <a:solidFill>
                  <a:schemeClr val="bg1"/>
                </a:solidFill>
                <a:latin typeface="Montserrat" panose="020B0604020202020204" charset="0"/>
              </a:rPr>
              <a:t> de </a:t>
            </a:r>
            <a:r>
              <a:rPr lang="en-US" u="sng" dirty="0" err="1">
                <a:solidFill>
                  <a:schemeClr val="bg1"/>
                </a:solidFill>
                <a:latin typeface="Montserrat" panose="020B0604020202020204" charset="0"/>
              </a:rPr>
              <a:t>asistență</a:t>
            </a:r>
            <a:r>
              <a:rPr lang="en-US" u="sng" dirty="0">
                <a:solidFill>
                  <a:schemeClr val="bg1"/>
                </a:solidFill>
                <a:latin typeface="Montserrat" panose="020B0604020202020204" charset="0"/>
              </a:rPr>
              <a:t> </a:t>
            </a:r>
            <a:r>
              <a:rPr lang="en-US" u="sng" dirty="0" err="1">
                <a:solidFill>
                  <a:schemeClr val="bg1"/>
                </a:solidFill>
                <a:latin typeface="Montserrat" panose="020B0604020202020204" charset="0"/>
              </a:rPr>
              <a:t>medicală</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Încheierea</a:t>
            </a:r>
            <a:r>
              <a:rPr lang="en-US" dirty="0">
                <a:solidFill>
                  <a:schemeClr val="bg1"/>
                </a:solidFill>
                <a:latin typeface="Montserrat" panose="020B0604020202020204" charset="0"/>
              </a:rPr>
              <a:t> de </a:t>
            </a:r>
            <a:r>
              <a:rPr lang="en-US" dirty="0" err="1">
                <a:solidFill>
                  <a:schemeClr val="bg1"/>
                </a:solidFill>
                <a:latin typeface="Montserrat" panose="020B0604020202020204" charset="0"/>
              </a:rPr>
              <a:t>parteneriate</a:t>
            </a:r>
            <a:r>
              <a:rPr lang="en-US" dirty="0">
                <a:solidFill>
                  <a:schemeClr val="bg1"/>
                </a:solidFill>
                <a:latin typeface="Montserrat" panose="020B0604020202020204" charset="0"/>
              </a:rPr>
              <a:t> cu </a:t>
            </a:r>
            <a:r>
              <a:rPr lang="en-US" dirty="0" err="1">
                <a:solidFill>
                  <a:schemeClr val="bg1"/>
                </a:solidFill>
                <a:latin typeface="Montserrat" panose="020B0604020202020204" charset="0"/>
              </a:rPr>
              <a:t>companii</a:t>
            </a:r>
            <a:r>
              <a:rPr lang="en-US" dirty="0">
                <a:solidFill>
                  <a:schemeClr val="bg1"/>
                </a:solidFill>
                <a:latin typeface="Montserrat" panose="020B0604020202020204" charset="0"/>
              </a:rPr>
              <a:t> de </a:t>
            </a:r>
            <a:r>
              <a:rPr lang="en-US" dirty="0" err="1">
                <a:solidFill>
                  <a:schemeClr val="bg1"/>
                </a:solidFill>
                <a:latin typeface="Montserrat" panose="020B0604020202020204" charset="0"/>
              </a:rPr>
              <a:t>asistență</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medicală</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pentru</a:t>
            </a:r>
            <a:r>
              <a:rPr lang="en-US" dirty="0">
                <a:solidFill>
                  <a:schemeClr val="bg1"/>
                </a:solidFill>
                <a:latin typeface="Montserrat" panose="020B0604020202020204" charset="0"/>
              </a:rPr>
              <a:t> a </a:t>
            </a:r>
            <a:r>
              <a:rPr lang="en-US" dirty="0" err="1">
                <a:solidFill>
                  <a:schemeClr val="bg1"/>
                </a:solidFill>
                <a:latin typeface="Montserrat" panose="020B0604020202020204" charset="0"/>
              </a:rPr>
              <a:t>facilita</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accesul</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pacienților</a:t>
            </a:r>
            <a:r>
              <a:rPr lang="en-US" dirty="0">
                <a:solidFill>
                  <a:schemeClr val="bg1"/>
                </a:solidFill>
                <a:latin typeface="Montserrat" panose="020B0604020202020204" charset="0"/>
              </a:rPr>
              <a:t> la </a:t>
            </a:r>
            <a:r>
              <a:rPr lang="en-US" dirty="0" err="1">
                <a:solidFill>
                  <a:schemeClr val="bg1"/>
                </a:solidFill>
                <a:latin typeface="Montserrat" panose="020B0604020202020204" charset="0"/>
              </a:rPr>
              <a:t>exoscheletele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Ekso</a:t>
            </a:r>
            <a:r>
              <a:rPr lang="en-US" dirty="0">
                <a:solidFill>
                  <a:schemeClr val="bg1"/>
                </a:solidFill>
                <a:latin typeface="Montserrat" panose="020B0604020202020204" charset="0"/>
              </a:rPr>
              <a:t> NR </a:t>
            </a:r>
            <a:r>
              <a:rPr lang="en-US" dirty="0" err="1">
                <a:solidFill>
                  <a:schemeClr val="bg1"/>
                </a:solidFill>
                <a:latin typeface="Montserrat" panose="020B0604020202020204" charset="0"/>
              </a:rPr>
              <a:t>prin</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intermediul</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asigurărilor</a:t>
            </a:r>
            <a:r>
              <a:rPr lang="en-US" dirty="0">
                <a:solidFill>
                  <a:schemeClr val="bg1"/>
                </a:solidFill>
                <a:latin typeface="Montserrat" panose="020B0604020202020204" charset="0"/>
              </a:rPr>
              <a:t> de </a:t>
            </a:r>
            <a:r>
              <a:rPr lang="en-US" dirty="0" err="1">
                <a:solidFill>
                  <a:schemeClr val="bg1"/>
                </a:solidFill>
                <a:latin typeface="Montserrat" panose="020B0604020202020204" charset="0"/>
              </a:rPr>
              <a:t>sănătate</a:t>
            </a:r>
            <a:r>
              <a:rPr lang="en-US" dirty="0">
                <a:solidFill>
                  <a:schemeClr val="bg1"/>
                </a:solidFill>
                <a:latin typeface="Montserrat" panose="020B0604020202020204" charset="0"/>
              </a:rPr>
              <a:t>.</a:t>
            </a:r>
          </a:p>
        </p:txBody>
      </p:sp>
      <p:pic>
        <p:nvPicPr>
          <p:cNvPr id="3074" name="Picture 2" descr="Dacă ești student și ai de făcut o prezentare PowerPoint, poate vei găsi  utile ideile astea - Malaezu.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0559" y="816944"/>
            <a:ext cx="2956220" cy="195632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060559" y="2721916"/>
            <a:ext cx="3019646" cy="2421584"/>
          </a:xfrm>
          <a:prstGeom prst="rect">
            <a:avLst/>
          </a:prstGeom>
          <a:ln>
            <a:noFill/>
          </a:ln>
          <a:effectLst>
            <a:softEdge rad="112500"/>
          </a:effectLst>
        </p:spPr>
      </p:pic>
    </p:spTree>
    <p:extLst>
      <p:ext uri="{BB962C8B-B14F-4D97-AF65-F5344CB8AC3E}">
        <p14:creationId xmlns:p14="http://schemas.microsoft.com/office/powerpoint/2010/main" val="1210074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704" y="146305"/>
            <a:ext cx="5735700" cy="941400"/>
          </a:xfrm>
        </p:spPr>
        <p:txBody>
          <a:bodyPr/>
          <a:lstStyle/>
          <a:p>
            <a:r>
              <a:rPr lang="ro-RO" dirty="0" smtClean="0"/>
              <a:t>Distribuția Exopro</a:t>
            </a:r>
            <a:endParaRPr lang="en-US" dirty="0"/>
          </a:p>
        </p:txBody>
      </p:sp>
      <p:sp>
        <p:nvSpPr>
          <p:cNvPr id="3" name="Rectangle 2"/>
          <p:cNvSpPr/>
          <p:nvPr/>
        </p:nvSpPr>
        <p:spPr>
          <a:xfrm>
            <a:off x="0" y="782905"/>
            <a:ext cx="6059424" cy="2031325"/>
          </a:xfrm>
          <a:prstGeom prst="rect">
            <a:avLst/>
          </a:prstGeom>
        </p:spPr>
        <p:txBody>
          <a:bodyPr wrap="square">
            <a:spAutoFit/>
          </a:bodyPr>
          <a:lstStyle/>
          <a:p>
            <a:r>
              <a:rPr lang="ro-RO" b="1" u="sng" dirty="0" smtClean="0">
                <a:solidFill>
                  <a:schemeClr val="bg1"/>
                </a:solidFill>
                <a:latin typeface="Montserrat" panose="020B0604020202020204" charset="0"/>
              </a:rPr>
              <a:t>Canale de marketing</a:t>
            </a:r>
          </a:p>
          <a:p>
            <a:r>
              <a:rPr lang="ro-RO" dirty="0" smtClean="0">
                <a:solidFill>
                  <a:schemeClr val="bg1"/>
                </a:solidFill>
                <a:latin typeface="Montserrat" panose="020B0604020202020204" charset="0"/>
              </a:rPr>
              <a:t>   </a:t>
            </a:r>
            <a:r>
              <a:rPr lang="en-US" u="sng" dirty="0" err="1" smtClean="0">
                <a:solidFill>
                  <a:schemeClr val="bg1"/>
                </a:solidFill>
                <a:latin typeface="Montserrat" panose="020B0604020202020204" charset="0"/>
              </a:rPr>
              <a:t>Publicitate</a:t>
            </a:r>
            <a:r>
              <a:rPr lang="en-US" u="sng" dirty="0" smtClean="0">
                <a:solidFill>
                  <a:schemeClr val="bg1"/>
                </a:solidFill>
                <a:latin typeface="Montserrat" panose="020B0604020202020204" charset="0"/>
              </a:rPr>
              <a:t> online </a:t>
            </a:r>
            <a:r>
              <a:rPr lang="en-US" dirty="0" err="1" smtClean="0">
                <a:solidFill>
                  <a:schemeClr val="bg1"/>
                </a:solidFill>
                <a:latin typeface="Montserrat" panose="020B0604020202020204" charset="0"/>
              </a:rPr>
              <a:t>pe</a:t>
            </a:r>
            <a:r>
              <a:rPr lang="en-US" dirty="0" smtClean="0">
                <a:solidFill>
                  <a:schemeClr val="bg1"/>
                </a:solidFill>
                <a:latin typeface="Montserrat" panose="020B0604020202020204" charset="0"/>
              </a:rPr>
              <a:t> </a:t>
            </a:r>
            <a:r>
              <a:rPr lang="en-US" dirty="0" err="1" smtClean="0">
                <a:solidFill>
                  <a:schemeClr val="bg1"/>
                </a:solidFill>
                <a:latin typeface="Montserrat" panose="020B0604020202020204" charset="0"/>
              </a:rPr>
              <a:t>platforme</a:t>
            </a:r>
            <a:r>
              <a:rPr lang="en-US" dirty="0" smtClean="0">
                <a:solidFill>
                  <a:schemeClr val="bg1"/>
                </a:solidFill>
                <a:latin typeface="Montserrat" panose="020B0604020202020204" charset="0"/>
              </a:rPr>
              <a:t> </a:t>
            </a:r>
            <a:r>
              <a:rPr lang="en-US" dirty="0" err="1" smtClean="0">
                <a:solidFill>
                  <a:schemeClr val="bg1"/>
                </a:solidFill>
                <a:latin typeface="Montserrat" panose="020B0604020202020204" charset="0"/>
              </a:rPr>
              <a:t>precum</a:t>
            </a:r>
            <a:r>
              <a:rPr lang="en-US" dirty="0" smtClean="0">
                <a:solidFill>
                  <a:schemeClr val="bg1"/>
                </a:solidFill>
                <a:latin typeface="Montserrat" panose="020B0604020202020204" charset="0"/>
              </a:rPr>
              <a:t> Google Ads, Facebook </a:t>
            </a:r>
            <a:r>
              <a:rPr lang="en-US" dirty="0" err="1" smtClean="0">
                <a:solidFill>
                  <a:schemeClr val="bg1"/>
                </a:solidFill>
                <a:latin typeface="Montserrat" panose="020B0604020202020204" charset="0"/>
              </a:rPr>
              <a:t>și</a:t>
            </a:r>
            <a:r>
              <a:rPr lang="en-US" dirty="0" smtClean="0">
                <a:solidFill>
                  <a:schemeClr val="bg1"/>
                </a:solidFill>
                <a:latin typeface="Montserrat" panose="020B0604020202020204" charset="0"/>
              </a:rPr>
              <a:t> </a:t>
            </a:r>
            <a:r>
              <a:rPr lang="ro-RO" dirty="0" smtClean="0">
                <a:solidFill>
                  <a:schemeClr val="bg1"/>
                </a:solidFill>
                <a:latin typeface="Montserrat" panose="020B0604020202020204" charset="0"/>
              </a:rPr>
              <a:t>Instagram</a:t>
            </a:r>
            <a:r>
              <a:rPr lang="en-US" dirty="0" smtClean="0">
                <a:solidFill>
                  <a:schemeClr val="bg1"/>
                </a:solidFill>
                <a:latin typeface="Montserrat" panose="020B0604020202020204" charset="0"/>
              </a:rPr>
              <a:t> </a:t>
            </a:r>
            <a:r>
              <a:rPr lang="en-US" dirty="0" err="1" smtClean="0">
                <a:solidFill>
                  <a:schemeClr val="bg1"/>
                </a:solidFill>
                <a:latin typeface="Montserrat" panose="020B0604020202020204" charset="0"/>
              </a:rPr>
              <a:t>pentru</a:t>
            </a:r>
            <a:r>
              <a:rPr lang="en-US" dirty="0" smtClean="0">
                <a:solidFill>
                  <a:schemeClr val="bg1"/>
                </a:solidFill>
                <a:latin typeface="Montserrat" panose="020B0604020202020204" charset="0"/>
              </a:rPr>
              <a:t> a </a:t>
            </a:r>
            <a:r>
              <a:rPr lang="en-US" dirty="0" err="1" smtClean="0">
                <a:solidFill>
                  <a:schemeClr val="bg1"/>
                </a:solidFill>
                <a:latin typeface="Montserrat" panose="020B0604020202020204" charset="0"/>
              </a:rPr>
              <a:t>ajunge</a:t>
            </a:r>
            <a:r>
              <a:rPr lang="en-US" dirty="0" smtClean="0">
                <a:solidFill>
                  <a:schemeClr val="bg1"/>
                </a:solidFill>
                <a:latin typeface="Montserrat" panose="020B0604020202020204" charset="0"/>
              </a:rPr>
              <a:t> la </a:t>
            </a:r>
            <a:r>
              <a:rPr lang="en-US" dirty="0" err="1" smtClean="0">
                <a:solidFill>
                  <a:schemeClr val="bg1"/>
                </a:solidFill>
                <a:latin typeface="Montserrat" panose="020B0604020202020204" charset="0"/>
              </a:rPr>
              <a:t>profesioniștii</a:t>
            </a:r>
            <a:r>
              <a:rPr lang="en-US" dirty="0" smtClean="0">
                <a:solidFill>
                  <a:schemeClr val="bg1"/>
                </a:solidFill>
                <a:latin typeface="Montserrat" panose="020B0604020202020204" charset="0"/>
              </a:rPr>
              <a:t> din </a:t>
            </a:r>
            <a:r>
              <a:rPr lang="en-US" dirty="0" err="1" smtClean="0">
                <a:solidFill>
                  <a:schemeClr val="bg1"/>
                </a:solidFill>
                <a:latin typeface="Montserrat" panose="020B0604020202020204" charset="0"/>
              </a:rPr>
              <a:t>domeniul</a:t>
            </a:r>
            <a:r>
              <a:rPr lang="en-US" dirty="0" smtClean="0">
                <a:solidFill>
                  <a:schemeClr val="bg1"/>
                </a:solidFill>
                <a:latin typeface="Montserrat" panose="020B0604020202020204" charset="0"/>
              </a:rPr>
              <a:t> medical </a:t>
            </a:r>
            <a:r>
              <a:rPr lang="en-US" dirty="0" err="1" smtClean="0">
                <a:solidFill>
                  <a:schemeClr val="bg1"/>
                </a:solidFill>
                <a:latin typeface="Montserrat" panose="020B0604020202020204" charset="0"/>
              </a:rPr>
              <a:t>și</a:t>
            </a:r>
            <a:r>
              <a:rPr lang="en-US" dirty="0" smtClean="0">
                <a:solidFill>
                  <a:schemeClr val="bg1"/>
                </a:solidFill>
                <a:latin typeface="Montserrat" panose="020B0604020202020204" charset="0"/>
              </a:rPr>
              <a:t> la </a:t>
            </a:r>
            <a:r>
              <a:rPr lang="en-US" dirty="0" err="1" smtClean="0">
                <a:solidFill>
                  <a:schemeClr val="bg1"/>
                </a:solidFill>
                <a:latin typeface="Montserrat" panose="020B0604020202020204" charset="0"/>
              </a:rPr>
              <a:t>pacienți</a:t>
            </a:r>
            <a:r>
              <a:rPr lang="en-US" dirty="0" smtClean="0">
                <a:solidFill>
                  <a:schemeClr val="bg1"/>
                </a:solidFill>
                <a:latin typeface="Montserrat" panose="020B0604020202020204" charset="0"/>
              </a:rPr>
              <a:t>.</a:t>
            </a:r>
            <a:endParaRPr lang="ro-RO" dirty="0" smtClean="0">
              <a:solidFill>
                <a:schemeClr val="bg1"/>
              </a:solidFill>
              <a:latin typeface="Montserrat" panose="020B0604020202020204" charset="0"/>
            </a:endParaRPr>
          </a:p>
          <a:p>
            <a:r>
              <a:rPr lang="ro-RO" dirty="0" smtClean="0">
                <a:solidFill>
                  <a:schemeClr val="bg1"/>
                </a:solidFill>
                <a:latin typeface="Montserrat" panose="020B0604020202020204" charset="0"/>
              </a:rPr>
              <a:t>   </a:t>
            </a:r>
            <a:r>
              <a:rPr lang="en-US" u="sng" dirty="0" err="1" smtClean="0">
                <a:solidFill>
                  <a:schemeClr val="bg1"/>
                </a:solidFill>
                <a:latin typeface="Montserrat" panose="020B0604020202020204" charset="0"/>
              </a:rPr>
              <a:t>Participarea</a:t>
            </a:r>
            <a:r>
              <a:rPr lang="en-US" dirty="0" smtClean="0">
                <a:solidFill>
                  <a:schemeClr val="bg1"/>
                </a:solidFill>
                <a:latin typeface="Montserrat" panose="020B0604020202020204" charset="0"/>
              </a:rPr>
              <a:t> </a:t>
            </a:r>
            <a:r>
              <a:rPr lang="en-US" dirty="0">
                <a:solidFill>
                  <a:schemeClr val="bg1"/>
                </a:solidFill>
                <a:latin typeface="Montserrat" panose="020B0604020202020204" charset="0"/>
              </a:rPr>
              <a:t>la </a:t>
            </a:r>
            <a:r>
              <a:rPr lang="en-US" dirty="0" err="1">
                <a:solidFill>
                  <a:schemeClr val="bg1"/>
                </a:solidFill>
                <a:latin typeface="Montserrat" panose="020B0604020202020204" charset="0"/>
              </a:rPr>
              <a:t>evenimente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medicale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expoziții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și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târguri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pentru</a:t>
            </a:r>
            <a:r>
              <a:rPr lang="en-US" dirty="0">
                <a:solidFill>
                  <a:schemeClr val="bg1"/>
                </a:solidFill>
                <a:latin typeface="Montserrat" panose="020B0604020202020204" charset="0"/>
              </a:rPr>
              <a:t> a </a:t>
            </a:r>
            <a:r>
              <a:rPr lang="en-US" dirty="0" err="1">
                <a:solidFill>
                  <a:schemeClr val="bg1"/>
                </a:solidFill>
                <a:latin typeface="Montserrat" panose="020B0604020202020204" charset="0"/>
              </a:rPr>
              <a:t>prezenta</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exoscheletul</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și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pentru</a:t>
            </a:r>
            <a:r>
              <a:rPr lang="en-US" dirty="0">
                <a:solidFill>
                  <a:schemeClr val="bg1"/>
                </a:solidFill>
                <a:latin typeface="Montserrat" panose="020B0604020202020204" charset="0"/>
              </a:rPr>
              <a:t> a face </a:t>
            </a:r>
            <a:r>
              <a:rPr lang="en-US" dirty="0" err="1">
                <a:solidFill>
                  <a:schemeClr val="bg1"/>
                </a:solidFill>
                <a:latin typeface="Montserrat" panose="020B0604020202020204" charset="0"/>
              </a:rPr>
              <a:t>demonstrații</a:t>
            </a:r>
            <a:r>
              <a:rPr lang="en-US" dirty="0">
                <a:solidFill>
                  <a:schemeClr val="bg1"/>
                </a:solidFill>
                <a:latin typeface="Montserrat" panose="020B0604020202020204" charset="0"/>
              </a:rPr>
              <a:t> live</a:t>
            </a:r>
            <a:r>
              <a:rPr lang="en-US" dirty="0" smtClean="0">
                <a:solidFill>
                  <a:schemeClr val="bg1"/>
                </a:solidFill>
                <a:latin typeface="Montserrat" panose="020B0604020202020204" charset="0"/>
              </a:rPr>
              <a:t>.</a:t>
            </a:r>
            <a:endParaRPr lang="ro-RO" dirty="0" smtClean="0">
              <a:solidFill>
                <a:schemeClr val="bg1"/>
              </a:solidFill>
              <a:latin typeface="Montserrat" panose="020B0604020202020204" charset="0"/>
            </a:endParaRPr>
          </a:p>
          <a:p>
            <a:r>
              <a:rPr lang="ro-RO" dirty="0" smtClean="0">
                <a:solidFill>
                  <a:schemeClr val="bg1"/>
                </a:solidFill>
                <a:latin typeface="Montserrat" panose="020B0604020202020204" charset="0"/>
              </a:rPr>
              <a:t>   </a:t>
            </a:r>
            <a:r>
              <a:rPr lang="en-US" u="sng" dirty="0" smtClean="0">
                <a:solidFill>
                  <a:schemeClr val="bg1"/>
                </a:solidFill>
                <a:latin typeface="Montserrat" panose="020B0604020202020204" charset="0"/>
              </a:rPr>
              <a:t>Marketing </a:t>
            </a:r>
            <a:r>
              <a:rPr lang="en-US" u="sng" dirty="0">
                <a:solidFill>
                  <a:schemeClr val="bg1"/>
                </a:solidFill>
                <a:latin typeface="Montserrat" panose="020B0604020202020204" charset="0"/>
              </a:rPr>
              <a:t>de </a:t>
            </a:r>
            <a:r>
              <a:rPr lang="en-US" u="sng" dirty="0" err="1">
                <a:solidFill>
                  <a:schemeClr val="bg1"/>
                </a:solidFill>
                <a:latin typeface="Montserrat" panose="020B0604020202020204" charset="0"/>
              </a:rPr>
              <a:t>conținut</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pentru</a:t>
            </a:r>
            <a:r>
              <a:rPr lang="en-US" dirty="0">
                <a:solidFill>
                  <a:schemeClr val="bg1"/>
                </a:solidFill>
                <a:latin typeface="Montserrat" panose="020B0604020202020204" charset="0"/>
              </a:rPr>
              <a:t> a </a:t>
            </a:r>
            <a:r>
              <a:rPr lang="en-US" dirty="0" err="1">
                <a:solidFill>
                  <a:schemeClr val="bg1"/>
                </a:solidFill>
                <a:latin typeface="Montserrat" panose="020B0604020202020204" charset="0"/>
              </a:rPr>
              <a:t>educa</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publicul</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despre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beneficiile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și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utilizările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exoscheletului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prin</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intermediul</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blogurilor</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videoclipurilor</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și</a:t>
            </a:r>
            <a:r>
              <a:rPr lang="en-US" dirty="0">
                <a:solidFill>
                  <a:schemeClr val="bg1"/>
                </a:solidFill>
                <a:latin typeface="Montserrat" panose="020B0604020202020204" charset="0"/>
              </a:rPr>
              <a:t> </a:t>
            </a:r>
            <a:r>
              <a:rPr lang="en-US" dirty="0" err="1" smtClean="0">
                <a:solidFill>
                  <a:schemeClr val="bg1"/>
                </a:solidFill>
                <a:latin typeface="Montserrat" panose="020B0604020202020204" charset="0"/>
              </a:rPr>
              <a:t>webinarurilor</a:t>
            </a:r>
            <a:r>
              <a:rPr lang="ro-RO" dirty="0">
                <a:solidFill>
                  <a:schemeClr val="bg1"/>
                </a:solidFill>
                <a:latin typeface="Montserrat" panose="020B0604020202020204" charset="0"/>
              </a:rPr>
              <a:t>.</a:t>
            </a:r>
            <a:endParaRPr lang="ro-RO" dirty="0" smtClean="0">
              <a:solidFill>
                <a:schemeClr val="bg1"/>
              </a:solidFill>
              <a:latin typeface="Montserrat" panose="020B0604020202020204" charset="0"/>
            </a:endParaRPr>
          </a:p>
        </p:txBody>
      </p:sp>
      <p:sp>
        <p:nvSpPr>
          <p:cNvPr id="4" name="Rectangle 3"/>
          <p:cNvSpPr/>
          <p:nvPr/>
        </p:nvSpPr>
        <p:spPr>
          <a:xfrm>
            <a:off x="3560064" y="2715870"/>
            <a:ext cx="5583936" cy="2246769"/>
          </a:xfrm>
          <a:prstGeom prst="rect">
            <a:avLst/>
          </a:prstGeom>
        </p:spPr>
        <p:txBody>
          <a:bodyPr wrap="square">
            <a:spAutoFit/>
          </a:bodyPr>
          <a:lstStyle/>
          <a:p>
            <a:r>
              <a:rPr lang="ro-RO" b="1" u="sng" dirty="0" smtClean="0">
                <a:solidFill>
                  <a:schemeClr val="bg1"/>
                </a:solidFill>
                <a:latin typeface="Montserrat" panose="020B0604020202020204" charset="0"/>
              </a:rPr>
              <a:t>Intermediari</a:t>
            </a:r>
          </a:p>
          <a:p>
            <a:r>
              <a:rPr lang="ro-RO" dirty="0" smtClean="0">
                <a:solidFill>
                  <a:schemeClr val="bg1"/>
                </a:solidFill>
                <a:latin typeface="Montserrat" panose="020B0604020202020204" charset="0"/>
              </a:rPr>
              <a:t>   </a:t>
            </a:r>
            <a:r>
              <a:rPr lang="en-US" u="sng" dirty="0" err="1" smtClean="0">
                <a:solidFill>
                  <a:schemeClr val="bg1"/>
                </a:solidFill>
                <a:latin typeface="Montserrat" panose="020B0604020202020204" charset="0"/>
              </a:rPr>
              <a:t>Colaborarea</a:t>
            </a:r>
            <a:r>
              <a:rPr lang="en-US" dirty="0" smtClean="0">
                <a:solidFill>
                  <a:schemeClr val="bg1"/>
                </a:solidFill>
                <a:latin typeface="Montserrat" panose="020B0604020202020204" charset="0"/>
              </a:rPr>
              <a:t> </a:t>
            </a:r>
            <a:r>
              <a:rPr lang="en-US" dirty="0">
                <a:solidFill>
                  <a:schemeClr val="bg1"/>
                </a:solidFill>
                <a:latin typeface="Montserrat" panose="020B0604020202020204" charset="0"/>
              </a:rPr>
              <a:t>cu </a:t>
            </a:r>
            <a:r>
              <a:rPr lang="en-US" dirty="0" err="1">
                <a:solidFill>
                  <a:schemeClr val="bg1"/>
                </a:solidFill>
                <a:latin typeface="Montserrat" panose="020B0604020202020204" charset="0"/>
              </a:rPr>
              <a:t>distribuitori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specializați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în</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echipamente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medicale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pentru</a:t>
            </a:r>
            <a:r>
              <a:rPr lang="en-US" dirty="0">
                <a:solidFill>
                  <a:schemeClr val="bg1"/>
                </a:solidFill>
                <a:latin typeface="Montserrat" panose="020B0604020202020204" charset="0"/>
              </a:rPr>
              <a:t> a </a:t>
            </a:r>
            <a:r>
              <a:rPr lang="en-US" dirty="0" err="1">
                <a:solidFill>
                  <a:schemeClr val="bg1"/>
                </a:solidFill>
                <a:latin typeface="Montserrat" panose="020B0604020202020204" charset="0"/>
              </a:rPr>
              <a:t>facilita</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distribuția</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în</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spitale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și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centre</a:t>
            </a:r>
            <a:r>
              <a:rPr lang="en-US" dirty="0">
                <a:solidFill>
                  <a:schemeClr val="bg1"/>
                </a:solidFill>
                <a:latin typeface="Montserrat" panose="020B0604020202020204" charset="0"/>
              </a:rPr>
              <a:t> de </a:t>
            </a:r>
            <a:r>
              <a:rPr lang="en-US" dirty="0" err="1">
                <a:solidFill>
                  <a:schemeClr val="bg1"/>
                </a:solidFill>
                <a:latin typeface="Montserrat" panose="020B0604020202020204" charset="0"/>
              </a:rPr>
              <a:t>reabilitare</a:t>
            </a:r>
            <a:r>
              <a:rPr lang="en-US" dirty="0" smtClean="0">
                <a:solidFill>
                  <a:schemeClr val="bg1"/>
                </a:solidFill>
                <a:latin typeface="Montserrat" panose="020B0604020202020204" charset="0"/>
              </a:rPr>
              <a:t>.</a:t>
            </a:r>
            <a:endParaRPr lang="ro-RO" dirty="0" smtClean="0">
              <a:solidFill>
                <a:schemeClr val="bg1"/>
              </a:solidFill>
              <a:latin typeface="Montserrat" panose="020B0604020202020204" charset="0"/>
            </a:endParaRPr>
          </a:p>
          <a:p>
            <a:r>
              <a:rPr lang="ro-RO" dirty="0">
                <a:solidFill>
                  <a:schemeClr val="bg1"/>
                </a:solidFill>
                <a:latin typeface="Montserrat" panose="020B0604020202020204" charset="0"/>
              </a:rPr>
              <a:t> </a:t>
            </a:r>
            <a:r>
              <a:rPr lang="ro-RO" dirty="0" smtClean="0">
                <a:solidFill>
                  <a:schemeClr val="bg1"/>
                </a:solidFill>
                <a:latin typeface="Montserrat" panose="020B0604020202020204" charset="0"/>
              </a:rPr>
              <a:t>  </a:t>
            </a:r>
            <a:r>
              <a:rPr lang="en-US" u="sng" dirty="0" err="1" smtClean="0">
                <a:solidFill>
                  <a:schemeClr val="bg1"/>
                </a:solidFill>
                <a:latin typeface="Montserrat" panose="020B0604020202020204" charset="0"/>
              </a:rPr>
              <a:t>Vânzarea</a:t>
            </a:r>
            <a:r>
              <a:rPr lang="en-US" dirty="0" smtClean="0">
                <a:solidFill>
                  <a:schemeClr val="bg1"/>
                </a:solidFill>
                <a:latin typeface="Montserrat" panose="020B0604020202020204" charset="0"/>
              </a:rPr>
              <a:t> </a:t>
            </a:r>
            <a:r>
              <a:rPr lang="en-US" dirty="0" err="1">
                <a:solidFill>
                  <a:schemeClr val="bg1"/>
                </a:solidFill>
                <a:latin typeface="Montserrat" panose="020B0604020202020204" charset="0"/>
              </a:rPr>
              <a:t>directă</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către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instituții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medicale</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și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clinici</a:t>
            </a:r>
            <a:r>
              <a:rPr lang="en-US" dirty="0">
                <a:solidFill>
                  <a:schemeClr val="bg1"/>
                </a:solidFill>
                <a:latin typeface="Montserrat" panose="020B0604020202020204" charset="0"/>
              </a:rPr>
              <a:t>, fie </a:t>
            </a:r>
            <a:r>
              <a:rPr lang="en-US" dirty="0" err="1">
                <a:solidFill>
                  <a:schemeClr val="bg1"/>
                </a:solidFill>
                <a:latin typeface="Montserrat" panose="020B0604020202020204" charset="0"/>
              </a:rPr>
              <a:t>printr</a:t>
            </a:r>
            <a:r>
              <a:rPr lang="en-US" dirty="0">
                <a:solidFill>
                  <a:schemeClr val="bg1"/>
                </a:solidFill>
                <a:latin typeface="Montserrat" panose="020B0604020202020204" charset="0"/>
              </a:rPr>
              <a:t>-o </a:t>
            </a:r>
            <a:r>
              <a:rPr lang="en-US" dirty="0" err="1">
                <a:solidFill>
                  <a:schemeClr val="bg1"/>
                </a:solidFill>
                <a:latin typeface="Montserrat" panose="020B0604020202020204" charset="0"/>
              </a:rPr>
              <a:t>echipă</a:t>
            </a:r>
            <a:r>
              <a:rPr lang="en-US" dirty="0">
                <a:solidFill>
                  <a:schemeClr val="bg1"/>
                </a:solidFill>
                <a:latin typeface="Montserrat" panose="020B0604020202020204" charset="0"/>
              </a:rPr>
              <a:t> de </a:t>
            </a:r>
            <a:r>
              <a:rPr lang="en-US" dirty="0" err="1">
                <a:solidFill>
                  <a:schemeClr val="bg1"/>
                </a:solidFill>
                <a:latin typeface="Montserrat" panose="020B0604020202020204" charset="0"/>
              </a:rPr>
              <a:t>vânzări</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dedicată</a:t>
            </a:r>
            <a:r>
              <a:rPr lang="en-US" dirty="0">
                <a:solidFill>
                  <a:schemeClr val="bg1"/>
                </a:solidFill>
                <a:latin typeface="Montserrat" panose="020B0604020202020204" charset="0"/>
              </a:rPr>
              <a:t>, fie </a:t>
            </a:r>
            <a:r>
              <a:rPr lang="en-US" dirty="0" err="1">
                <a:solidFill>
                  <a:schemeClr val="bg1"/>
                </a:solidFill>
                <a:latin typeface="Montserrat" panose="020B0604020202020204" charset="0"/>
              </a:rPr>
              <a:t>prin</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intermediul</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unui</a:t>
            </a:r>
            <a:r>
              <a:rPr lang="en-US" dirty="0">
                <a:solidFill>
                  <a:schemeClr val="bg1"/>
                </a:solidFill>
                <a:latin typeface="Montserrat" panose="020B0604020202020204" charset="0"/>
              </a:rPr>
              <a:t> site web de </a:t>
            </a:r>
            <a:r>
              <a:rPr lang="en-US" dirty="0" err="1">
                <a:solidFill>
                  <a:schemeClr val="bg1"/>
                </a:solidFill>
                <a:latin typeface="Montserrat" panose="020B0604020202020204" charset="0"/>
              </a:rPr>
              <a:t>comerț</a:t>
            </a:r>
            <a:r>
              <a:rPr lang="en-US" dirty="0">
                <a:solidFill>
                  <a:schemeClr val="bg1"/>
                </a:solidFill>
                <a:latin typeface="Montserrat" panose="020B0604020202020204" charset="0"/>
              </a:rPr>
              <a:t> electronic</a:t>
            </a:r>
            <a:r>
              <a:rPr lang="en-US" dirty="0" smtClean="0">
                <a:solidFill>
                  <a:schemeClr val="bg1"/>
                </a:solidFill>
                <a:latin typeface="Montserrat" panose="020B0604020202020204" charset="0"/>
              </a:rPr>
              <a:t>.</a:t>
            </a:r>
            <a:endParaRPr lang="ro-RO" dirty="0" smtClean="0">
              <a:solidFill>
                <a:schemeClr val="bg1"/>
              </a:solidFill>
              <a:latin typeface="Montserrat" panose="020B0604020202020204" charset="0"/>
            </a:endParaRPr>
          </a:p>
          <a:p>
            <a:r>
              <a:rPr lang="ro-RO" dirty="0">
                <a:solidFill>
                  <a:schemeClr val="bg1"/>
                </a:solidFill>
                <a:latin typeface="Montserrat" panose="020B0604020202020204" charset="0"/>
              </a:rPr>
              <a:t> </a:t>
            </a:r>
            <a:r>
              <a:rPr lang="ro-RO" dirty="0" smtClean="0">
                <a:solidFill>
                  <a:schemeClr val="bg1"/>
                </a:solidFill>
                <a:latin typeface="Montserrat" panose="020B0604020202020204" charset="0"/>
              </a:rPr>
              <a:t>  </a:t>
            </a:r>
            <a:r>
              <a:rPr lang="en-US" u="sng" dirty="0" err="1" smtClean="0">
                <a:solidFill>
                  <a:schemeClr val="bg1"/>
                </a:solidFill>
                <a:latin typeface="Montserrat" panose="020B0604020202020204" charset="0"/>
              </a:rPr>
              <a:t>Parteneriate</a:t>
            </a:r>
            <a:r>
              <a:rPr lang="en-US" u="sng" dirty="0" smtClean="0">
                <a:solidFill>
                  <a:schemeClr val="bg1"/>
                </a:solidFill>
                <a:latin typeface="Montserrat" panose="020B0604020202020204" charset="0"/>
              </a:rPr>
              <a:t> </a:t>
            </a:r>
            <a:r>
              <a:rPr lang="en-US" dirty="0">
                <a:solidFill>
                  <a:schemeClr val="bg1"/>
                </a:solidFill>
                <a:latin typeface="Montserrat" panose="020B0604020202020204" charset="0"/>
              </a:rPr>
              <a:t>cu </a:t>
            </a:r>
            <a:r>
              <a:rPr lang="en-US" dirty="0" err="1">
                <a:solidFill>
                  <a:schemeClr val="bg1"/>
                </a:solidFill>
                <a:latin typeface="Montserrat" panose="020B0604020202020204" charset="0"/>
              </a:rPr>
              <a:t>furnizori</a:t>
            </a:r>
            <a:r>
              <a:rPr lang="en-US" dirty="0">
                <a:solidFill>
                  <a:schemeClr val="bg1"/>
                </a:solidFill>
                <a:latin typeface="Montserrat" panose="020B0604020202020204" charset="0"/>
              </a:rPr>
              <a:t> de </a:t>
            </a:r>
            <a:r>
              <a:rPr lang="en-US" dirty="0" err="1">
                <a:solidFill>
                  <a:schemeClr val="bg1"/>
                </a:solidFill>
                <a:latin typeface="Montserrat" panose="020B0604020202020204" charset="0"/>
              </a:rPr>
              <a:t>asistență</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medicală</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pentru</a:t>
            </a:r>
            <a:r>
              <a:rPr lang="en-US" dirty="0">
                <a:solidFill>
                  <a:schemeClr val="bg1"/>
                </a:solidFill>
                <a:latin typeface="Montserrat" panose="020B0604020202020204" charset="0"/>
              </a:rPr>
              <a:t> a face </a:t>
            </a:r>
            <a:r>
              <a:rPr lang="en-US" dirty="0" err="1">
                <a:solidFill>
                  <a:schemeClr val="bg1"/>
                </a:solidFill>
                <a:latin typeface="Montserrat" panose="020B0604020202020204" charset="0"/>
              </a:rPr>
              <a:t>exoscheletul</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disponibil</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prin</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intermediul</a:t>
            </a:r>
            <a:r>
              <a:rPr lang="en-US" dirty="0">
                <a:solidFill>
                  <a:schemeClr val="bg1"/>
                </a:solidFill>
                <a:latin typeface="Montserrat" panose="020B0604020202020204" charset="0"/>
              </a:rPr>
              <a:t> </a:t>
            </a:r>
            <a:r>
              <a:rPr lang="en-US" dirty="0" err="1">
                <a:solidFill>
                  <a:schemeClr val="bg1"/>
                </a:solidFill>
                <a:latin typeface="Montserrat" panose="020B0604020202020204" charset="0"/>
              </a:rPr>
              <a:t>asigurărilor</a:t>
            </a:r>
            <a:r>
              <a:rPr lang="en-US" dirty="0">
                <a:solidFill>
                  <a:schemeClr val="bg1"/>
                </a:solidFill>
                <a:latin typeface="Montserrat" panose="020B0604020202020204" charset="0"/>
              </a:rPr>
              <a:t> de </a:t>
            </a:r>
            <a:r>
              <a:rPr lang="en-US" dirty="0" err="1">
                <a:solidFill>
                  <a:schemeClr val="bg1"/>
                </a:solidFill>
                <a:latin typeface="Montserrat" panose="020B0604020202020204" charset="0"/>
              </a:rPr>
              <a:t>sănătate</a:t>
            </a:r>
            <a:r>
              <a:rPr lang="en-US" dirty="0">
                <a:solidFill>
                  <a:schemeClr val="bg1"/>
                </a:solidFill>
                <a:latin typeface="Montserrat" panose="020B0604020202020204" charset="0"/>
              </a:rPr>
              <a:t>.</a:t>
            </a:r>
          </a:p>
        </p:txBody>
      </p:sp>
      <p:pic>
        <p:nvPicPr>
          <p:cNvPr id="4098" name="Picture 2" descr="What Is A Webinar and How Does it Work? - UC Tod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2462" y="978195"/>
            <a:ext cx="3161538" cy="16902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0" name="Picture 4" descr="Parteneriat şi colaborare – Biblioteca de Arte „Tudor Arghez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42" y="2814230"/>
            <a:ext cx="2998381" cy="19955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034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sz="3200" dirty="0" smtClean="0"/>
              <a:t>Curiozități</a:t>
            </a:r>
            <a:endParaRPr sz="3200" dirty="0"/>
          </a:p>
        </p:txBody>
      </p:sp>
      <p:sp>
        <p:nvSpPr>
          <p:cNvPr id="171" name="Google Shape;171;p39"/>
          <p:cNvSpPr txBox="1">
            <a:spLocks noGrp="1"/>
          </p:cNvSpPr>
          <p:nvPr>
            <p:ph type="body" idx="1"/>
          </p:nvPr>
        </p:nvSpPr>
        <p:spPr>
          <a:xfrm>
            <a:off x="49619" y="1246024"/>
            <a:ext cx="9037673" cy="3744189"/>
          </a:xfrm>
          <a:prstGeom prst="rect">
            <a:avLst/>
          </a:prstGeom>
        </p:spPr>
        <p:txBody>
          <a:bodyPr spcFirstLastPara="1" wrap="square" lIns="91425" tIns="91425" rIns="91425" bIns="91425" anchor="t" anchorCtr="0">
            <a:noAutofit/>
          </a:bodyPr>
          <a:lstStyle/>
          <a:p>
            <a:pPr marL="155575" indent="0">
              <a:buNone/>
            </a:pPr>
            <a:r>
              <a:rPr lang="en-US" sz="1400" b="1" dirty="0"/>
              <a:t>Ce </a:t>
            </a:r>
            <a:r>
              <a:rPr lang="en-US" sz="1400" b="1" dirty="0" err="1"/>
              <a:t>este</a:t>
            </a:r>
            <a:r>
              <a:rPr lang="en-US" sz="1400" b="1" dirty="0"/>
              <a:t> un </a:t>
            </a:r>
            <a:r>
              <a:rPr lang="en-US" sz="1400" b="1" dirty="0" err="1"/>
              <a:t>exoschelet</a:t>
            </a:r>
            <a:r>
              <a:rPr lang="en-US" sz="1400" b="1" dirty="0"/>
              <a:t> medical?</a:t>
            </a:r>
            <a:endParaRPr lang="en-US" sz="1400" dirty="0"/>
          </a:p>
          <a:p>
            <a:pPr marL="155575" indent="0">
              <a:buNone/>
            </a:pPr>
            <a:r>
              <a:rPr lang="en-US" sz="1400" dirty="0"/>
              <a:t> </a:t>
            </a:r>
            <a:r>
              <a:rPr lang="ro-RO" sz="1400" dirty="0" smtClean="0"/>
              <a:t>  </a:t>
            </a:r>
            <a:r>
              <a:rPr lang="en-US" sz="1400" dirty="0" smtClean="0"/>
              <a:t>Un </a:t>
            </a:r>
            <a:r>
              <a:rPr lang="en-US" sz="1400" dirty="0" err="1"/>
              <a:t>exoschelet</a:t>
            </a:r>
            <a:r>
              <a:rPr lang="en-US" sz="1400" dirty="0"/>
              <a:t> medical </a:t>
            </a:r>
            <a:r>
              <a:rPr lang="en-US" sz="1400" dirty="0" err="1"/>
              <a:t>este</a:t>
            </a:r>
            <a:r>
              <a:rPr lang="en-US" sz="1400" dirty="0"/>
              <a:t> un </a:t>
            </a:r>
            <a:r>
              <a:rPr lang="en-US" sz="1400" dirty="0" err="1"/>
              <a:t>dispozitiv</a:t>
            </a:r>
            <a:r>
              <a:rPr lang="en-US" sz="1400" dirty="0"/>
              <a:t> care </a:t>
            </a:r>
            <a:r>
              <a:rPr lang="en-US" sz="1400" dirty="0" err="1"/>
              <a:t>asistă</a:t>
            </a:r>
            <a:r>
              <a:rPr lang="en-US" sz="1400" dirty="0"/>
              <a:t> </a:t>
            </a:r>
            <a:r>
              <a:rPr lang="en-US" sz="1400" dirty="0" err="1"/>
              <a:t>persoanele</a:t>
            </a:r>
            <a:r>
              <a:rPr lang="en-US" sz="1400" dirty="0"/>
              <a:t> </a:t>
            </a:r>
            <a:r>
              <a:rPr lang="en-US" sz="1400" dirty="0" err="1"/>
              <a:t>paraplegice</a:t>
            </a:r>
            <a:r>
              <a:rPr lang="en-US" sz="1400" dirty="0"/>
              <a:t> care au </a:t>
            </a:r>
            <a:r>
              <a:rPr lang="en-US" sz="1400" dirty="0" err="1"/>
              <a:t>suferit</a:t>
            </a:r>
            <a:r>
              <a:rPr lang="en-US" sz="1400" dirty="0"/>
              <a:t> o </a:t>
            </a:r>
            <a:r>
              <a:rPr lang="en-US" sz="1400" dirty="0" err="1"/>
              <a:t>leziune</a:t>
            </a:r>
            <a:r>
              <a:rPr lang="en-US" sz="1400" dirty="0"/>
              <a:t> </a:t>
            </a:r>
            <a:r>
              <a:rPr lang="en-US" sz="1400" dirty="0" err="1"/>
              <a:t>medulară</a:t>
            </a:r>
            <a:r>
              <a:rPr lang="en-US" sz="1400" dirty="0"/>
              <a:t> </a:t>
            </a:r>
            <a:r>
              <a:rPr lang="en-US" sz="1400" dirty="0" err="1"/>
              <a:t>totală</a:t>
            </a:r>
            <a:r>
              <a:rPr lang="en-US" sz="1400" dirty="0"/>
              <a:t> </a:t>
            </a:r>
            <a:r>
              <a:rPr lang="en-US" sz="1400" dirty="0" err="1"/>
              <a:t>sau</a:t>
            </a:r>
            <a:r>
              <a:rPr lang="en-US" sz="1400" dirty="0"/>
              <a:t> </a:t>
            </a:r>
            <a:r>
              <a:rPr lang="en-US" sz="1400" dirty="0" err="1"/>
              <a:t>parțială</a:t>
            </a:r>
            <a:r>
              <a:rPr lang="en-US" sz="1400" dirty="0"/>
              <a:t>, </a:t>
            </a:r>
            <a:r>
              <a:rPr lang="en-US" sz="1400" dirty="0" err="1"/>
              <a:t>sau</a:t>
            </a:r>
            <a:r>
              <a:rPr lang="en-US" sz="1400" dirty="0"/>
              <a:t> un accident vascular cerebral </a:t>
            </a:r>
            <a:r>
              <a:rPr lang="en-US" sz="1400" dirty="0" err="1"/>
              <a:t>să</a:t>
            </a:r>
            <a:r>
              <a:rPr lang="en-US" sz="1400" dirty="0"/>
              <a:t> se </a:t>
            </a:r>
            <a:r>
              <a:rPr lang="en-US" sz="1400" dirty="0" err="1"/>
              <a:t>ridice</a:t>
            </a:r>
            <a:r>
              <a:rPr lang="en-US" sz="1400" dirty="0"/>
              <a:t>, </a:t>
            </a:r>
            <a:r>
              <a:rPr lang="en-US" sz="1400" dirty="0" err="1"/>
              <a:t>să</a:t>
            </a:r>
            <a:r>
              <a:rPr lang="en-US" sz="1400" dirty="0"/>
              <a:t> </a:t>
            </a:r>
            <a:r>
              <a:rPr lang="en-US" sz="1400" dirty="0" err="1"/>
              <a:t>meargă</a:t>
            </a:r>
            <a:r>
              <a:rPr lang="en-US" sz="1400" dirty="0"/>
              <a:t>, </a:t>
            </a:r>
            <a:r>
              <a:rPr lang="en-US" sz="1400" dirty="0" err="1"/>
              <a:t>să</a:t>
            </a:r>
            <a:r>
              <a:rPr lang="en-US" sz="1400" dirty="0"/>
              <a:t> se </a:t>
            </a:r>
            <a:r>
              <a:rPr lang="en-US" sz="1400" dirty="0" err="1"/>
              <a:t>așeze</a:t>
            </a:r>
            <a:r>
              <a:rPr lang="en-US" sz="1400" dirty="0"/>
              <a:t> </a:t>
            </a:r>
            <a:r>
              <a:rPr lang="en-US" sz="1400" dirty="0" err="1"/>
              <a:t>și</a:t>
            </a:r>
            <a:r>
              <a:rPr lang="en-US" sz="1400" dirty="0"/>
              <a:t> </a:t>
            </a:r>
            <a:r>
              <a:rPr lang="en-US" sz="1400" dirty="0" err="1"/>
              <a:t>chiar</a:t>
            </a:r>
            <a:r>
              <a:rPr lang="en-US" sz="1400" dirty="0"/>
              <a:t> </a:t>
            </a:r>
            <a:r>
              <a:rPr lang="en-US" sz="1400" dirty="0" err="1"/>
              <a:t>să</a:t>
            </a:r>
            <a:r>
              <a:rPr lang="en-US" sz="1400" dirty="0"/>
              <a:t> </a:t>
            </a:r>
            <a:r>
              <a:rPr lang="en-US" sz="1400" dirty="0" err="1"/>
              <a:t>urce</a:t>
            </a:r>
            <a:r>
              <a:rPr lang="en-US" sz="1400" dirty="0"/>
              <a:t> </a:t>
            </a:r>
            <a:r>
              <a:rPr lang="en-US" sz="1400" dirty="0" err="1"/>
              <a:t>trepte</a:t>
            </a:r>
            <a:r>
              <a:rPr lang="en-US" sz="1400" dirty="0" smtClean="0"/>
              <a:t>.</a:t>
            </a:r>
            <a:endParaRPr lang="ro-RO" sz="1400" dirty="0" smtClean="0"/>
          </a:p>
          <a:p>
            <a:pPr marL="155575" indent="0">
              <a:buNone/>
            </a:pPr>
            <a:endParaRPr lang="en-US" sz="1400" dirty="0"/>
          </a:p>
          <a:p>
            <a:pPr marL="155575" indent="0">
              <a:buNone/>
            </a:pPr>
            <a:r>
              <a:rPr lang="en-US" sz="1400" b="1" dirty="0"/>
              <a:t>Cine </a:t>
            </a:r>
            <a:r>
              <a:rPr lang="en-US" sz="1400" b="1" dirty="0" err="1"/>
              <a:t>poate</a:t>
            </a:r>
            <a:r>
              <a:rPr lang="en-US" sz="1400" b="1" dirty="0"/>
              <a:t> </a:t>
            </a:r>
            <a:r>
              <a:rPr lang="en-US" sz="1400" b="1" dirty="0" err="1"/>
              <a:t>folosi</a:t>
            </a:r>
            <a:r>
              <a:rPr lang="en-US" sz="1400" b="1" dirty="0"/>
              <a:t> un </a:t>
            </a:r>
            <a:r>
              <a:rPr lang="en-US" sz="1400" b="1" dirty="0" err="1"/>
              <a:t>exoschelet</a:t>
            </a:r>
            <a:r>
              <a:rPr lang="en-US" sz="1400" b="1" dirty="0"/>
              <a:t> medical?</a:t>
            </a:r>
            <a:endParaRPr lang="en-US" sz="1400" dirty="0"/>
          </a:p>
          <a:p>
            <a:pPr marL="155575" indent="0">
              <a:buNone/>
            </a:pPr>
            <a:r>
              <a:rPr lang="ro-RO" sz="1400" b="1" dirty="0" smtClean="0"/>
              <a:t>  </a:t>
            </a:r>
            <a:r>
              <a:rPr lang="en-US" sz="1400" b="1" dirty="0"/>
              <a:t> </a:t>
            </a:r>
            <a:r>
              <a:rPr lang="en-US" sz="1400" dirty="0" err="1"/>
              <a:t>Exoscheleții</a:t>
            </a:r>
            <a:r>
              <a:rPr lang="en-US" sz="1400" dirty="0"/>
              <a:t> </a:t>
            </a:r>
            <a:r>
              <a:rPr lang="en-US" sz="1400" dirty="0" err="1"/>
              <a:t>medicali</a:t>
            </a:r>
            <a:r>
              <a:rPr lang="en-US" sz="1400" dirty="0"/>
              <a:t> </a:t>
            </a:r>
            <a:r>
              <a:rPr lang="en-US" sz="1400" dirty="0" err="1"/>
              <a:t>sunt</a:t>
            </a:r>
            <a:r>
              <a:rPr lang="en-US" sz="1400" dirty="0"/>
              <a:t> </a:t>
            </a:r>
            <a:r>
              <a:rPr lang="en-US" sz="1400" dirty="0" err="1"/>
              <a:t>destinati</a:t>
            </a:r>
            <a:r>
              <a:rPr lang="en-US" sz="1400" dirty="0"/>
              <a:t> </a:t>
            </a:r>
            <a:r>
              <a:rPr lang="en-US" sz="1400" dirty="0" err="1"/>
              <a:t>persoanelor</a:t>
            </a:r>
            <a:r>
              <a:rPr lang="en-US" sz="1400" dirty="0"/>
              <a:t> </a:t>
            </a:r>
            <a:r>
              <a:rPr lang="en-US" sz="1400" dirty="0" err="1"/>
              <a:t>paraplegice</a:t>
            </a:r>
            <a:r>
              <a:rPr lang="en-US" sz="1400" dirty="0"/>
              <a:t> care au </a:t>
            </a:r>
            <a:r>
              <a:rPr lang="en-US" sz="1400" dirty="0" err="1"/>
              <a:t>suferit</a:t>
            </a:r>
            <a:r>
              <a:rPr lang="en-US" sz="1400" dirty="0"/>
              <a:t> o </a:t>
            </a:r>
            <a:r>
              <a:rPr lang="en-US" sz="1400" dirty="0" err="1"/>
              <a:t>leziune</a:t>
            </a:r>
            <a:r>
              <a:rPr lang="en-US" sz="1400" dirty="0"/>
              <a:t> </a:t>
            </a:r>
            <a:r>
              <a:rPr lang="en-US" sz="1400" dirty="0" err="1"/>
              <a:t>medulară</a:t>
            </a:r>
            <a:r>
              <a:rPr lang="en-US" sz="1400" dirty="0"/>
              <a:t> </a:t>
            </a:r>
            <a:r>
              <a:rPr lang="en-US" sz="1400" dirty="0" err="1"/>
              <a:t>totală</a:t>
            </a:r>
            <a:r>
              <a:rPr lang="en-US" sz="1400" dirty="0"/>
              <a:t> </a:t>
            </a:r>
            <a:r>
              <a:rPr lang="en-US" sz="1400" dirty="0" err="1"/>
              <a:t>sau</a:t>
            </a:r>
            <a:r>
              <a:rPr lang="en-US" sz="1400" dirty="0"/>
              <a:t> </a:t>
            </a:r>
            <a:r>
              <a:rPr lang="en-US" sz="1400" dirty="0" err="1"/>
              <a:t>parțială</a:t>
            </a:r>
            <a:r>
              <a:rPr lang="en-US" sz="1400" dirty="0"/>
              <a:t> </a:t>
            </a:r>
            <a:r>
              <a:rPr lang="en-US" sz="1400" dirty="0" err="1"/>
              <a:t>sau</a:t>
            </a:r>
            <a:r>
              <a:rPr lang="en-US" sz="1400" dirty="0"/>
              <a:t> un accident vascular cerebral</a:t>
            </a:r>
            <a:r>
              <a:rPr lang="en-US" sz="1400" dirty="0" smtClean="0"/>
              <a:t>.</a:t>
            </a:r>
            <a:endParaRPr lang="ro-RO" sz="1400" dirty="0" smtClean="0"/>
          </a:p>
          <a:p>
            <a:pPr marL="155575" indent="0">
              <a:buNone/>
            </a:pPr>
            <a:endParaRPr lang="en-US" sz="1400" dirty="0"/>
          </a:p>
          <a:p>
            <a:pPr marL="155575" indent="0">
              <a:buNone/>
            </a:pPr>
            <a:r>
              <a:rPr lang="en-US" sz="1400" b="1" dirty="0"/>
              <a:t>Cum </a:t>
            </a:r>
            <a:r>
              <a:rPr lang="en-US" sz="1400" b="1" dirty="0" err="1"/>
              <a:t>funcționează</a:t>
            </a:r>
            <a:r>
              <a:rPr lang="en-US" sz="1400" b="1" dirty="0"/>
              <a:t> </a:t>
            </a:r>
            <a:r>
              <a:rPr lang="en-US" sz="1400" b="1" dirty="0" err="1"/>
              <a:t>acesta</a:t>
            </a:r>
            <a:r>
              <a:rPr lang="en-US" sz="1400" b="1" dirty="0"/>
              <a:t>?</a:t>
            </a:r>
            <a:endParaRPr lang="en-US" sz="1400" dirty="0"/>
          </a:p>
          <a:p>
            <a:pPr marL="155575" indent="0">
              <a:buNone/>
            </a:pPr>
            <a:r>
              <a:rPr lang="ro-RO" sz="1400" dirty="0" smtClean="0"/>
              <a:t>   </a:t>
            </a:r>
            <a:r>
              <a:rPr lang="en-US" sz="1400" dirty="0" smtClean="0"/>
              <a:t>Un </a:t>
            </a:r>
            <a:r>
              <a:rPr lang="en-US" sz="1400" dirty="0" err="1"/>
              <a:t>astfel</a:t>
            </a:r>
            <a:r>
              <a:rPr lang="en-US" sz="1400" dirty="0"/>
              <a:t> de </a:t>
            </a:r>
            <a:r>
              <a:rPr lang="en-US" sz="1400" dirty="0" err="1"/>
              <a:t>dispozitiv</a:t>
            </a:r>
            <a:r>
              <a:rPr lang="en-US" sz="1400" dirty="0"/>
              <a:t> </a:t>
            </a:r>
            <a:r>
              <a:rPr lang="en-US" sz="1400" dirty="0" err="1"/>
              <a:t>este</a:t>
            </a:r>
            <a:r>
              <a:rPr lang="en-US" sz="1400" dirty="0"/>
              <a:t> </a:t>
            </a:r>
            <a:r>
              <a:rPr lang="en-US" sz="1400" dirty="0" err="1"/>
              <a:t>compus</a:t>
            </a:r>
            <a:r>
              <a:rPr lang="en-US" sz="1400" dirty="0"/>
              <a:t> din </a:t>
            </a:r>
            <a:r>
              <a:rPr lang="en-US" sz="1400" dirty="0" err="1"/>
              <a:t>orteze</a:t>
            </a:r>
            <a:r>
              <a:rPr lang="en-US" sz="1400" dirty="0"/>
              <a:t> care </a:t>
            </a:r>
            <a:r>
              <a:rPr lang="en-US" sz="1400" dirty="0" err="1"/>
              <a:t>sunt</a:t>
            </a:r>
            <a:r>
              <a:rPr lang="en-US" sz="1400" dirty="0"/>
              <a:t> </a:t>
            </a:r>
            <a:r>
              <a:rPr lang="en-US" sz="1400" dirty="0" err="1"/>
              <a:t>acționate</a:t>
            </a:r>
            <a:r>
              <a:rPr lang="en-US" sz="1400" dirty="0"/>
              <a:t> de </a:t>
            </a:r>
            <a:r>
              <a:rPr lang="en-US" sz="1400" dirty="0" err="1"/>
              <a:t>niște</a:t>
            </a:r>
            <a:r>
              <a:rPr lang="en-US" sz="1400" dirty="0"/>
              <a:t> </a:t>
            </a:r>
            <a:r>
              <a:rPr lang="en-US" sz="1400" dirty="0" err="1"/>
              <a:t>servomotoare</a:t>
            </a:r>
            <a:r>
              <a:rPr lang="en-US" sz="1400" dirty="0"/>
              <a:t> </a:t>
            </a:r>
            <a:r>
              <a:rPr lang="en-US" sz="1400" dirty="0" err="1"/>
              <a:t>poziționate</a:t>
            </a:r>
            <a:r>
              <a:rPr lang="en-US" sz="1400" dirty="0"/>
              <a:t> la </a:t>
            </a:r>
            <a:r>
              <a:rPr lang="en-US" sz="1400" dirty="0" err="1"/>
              <a:t>nivelul</a:t>
            </a:r>
            <a:r>
              <a:rPr lang="en-US" sz="1400" dirty="0"/>
              <a:t> </a:t>
            </a:r>
            <a:r>
              <a:rPr lang="en-US" sz="1400" dirty="0" err="1"/>
              <a:t>șoldurilor</a:t>
            </a:r>
            <a:r>
              <a:rPr lang="en-US" sz="1400" dirty="0"/>
              <a:t> </a:t>
            </a:r>
            <a:r>
              <a:rPr lang="en-US" sz="1400" dirty="0" err="1"/>
              <a:t>sau</a:t>
            </a:r>
            <a:r>
              <a:rPr lang="en-US" sz="1400" dirty="0"/>
              <a:t> al </a:t>
            </a:r>
            <a:r>
              <a:rPr lang="en-US" sz="1400" dirty="0" err="1"/>
              <a:t>genunchilor</a:t>
            </a:r>
            <a:r>
              <a:rPr lang="en-US" sz="1400" dirty="0"/>
              <a:t>. </a:t>
            </a:r>
            <a:r>
              <a:rPr lang="en-US" sz="1400" dirty="0" err="1"/>
              <a:t>Aceste</a:t>
            </a:r>
            <a:r>
              <a:rPr lang="en-US" sz="1400" dirty="0"/>
              <a:t> </a:t>
            </a:r>
            <a:r>
              <a:rPr lang="en-US" sz="1400" dirty="0" err="1"/>
              <a:t>servomotoare</a:t>
            </a:r>
            <a:r>
              <a:rPr lang="en-US" sz="1400" dirty="0"/>
              <a:t> </a:t>
            </a:r>
            <a:r>
              <a:rPr lang="en-US" sz="1400" dirty="0" err="1"/>
              <a:t>sunt</a:t>
            </a:r>
            <a:r>
              <a:rPr lang="en-US" sz="1400" dirty="0"/>
              <a:t> </a:t>
            </a:r>
            <a:r>
              <a:rPr lang="en-US" sz="1400" dirty="0" err="1"/>
              <a:t>comandate</a:t>
            </a:r>
            <a:r>
              <a:rPr lang="en-US" sz="1400" dirty="0"/>
              <a:t> de un calculator central care, cu </a:t>
            </a:r>
            <a:r>
              <a:rPr lang="en-US" sz="1400" dirty="0" err="1"/>
              <a:t>ajutorul</a:t>
            </a:r>
            <a:r>
              <a:rPr lang="en-US" sz="1400" dirty="0"/>
              <a:t> </a:t>
            </a:r>
            <a:r>
              <a:rPr lang="en-US" sz="1400" dirty="0" err="1"/>
              <a:t>datelor</a:t>
            </a:r>
            <a:r>
              <a:rPr lang="en-US" sz="1400" dirty="0"/>
              <a:t> </a:t>
            </a:r>
            <a:r>
              <a:rPr lang="en-US" sz="1400" dirty="0" err="1"/>
              <a:t>primite</a:t>
            </a:r>
            <a:r>
              <a:rPr lang="en-US" sz="1400" dirty="0"/>
              <a:t> de la </a:t>
            </a:r>
            <a:r>
              <a:rPr lang="en-US" sz="1400" dirty="0" err="1"/>
              <a:t>numeroși</a:t>
            </a:r>
            <a:r>
              <a:rPr lang="en-US" sz="1400" dirty="0"/>
              <a:t> </a:t>
            </a:r>
            <a:r>
              <a:rPr lang="en-US" sz="1400" dirty="0" err="1"/>
              <a:t>senzori</a:t>
            </a:r>
            <a:r>
              <a:rPr lang="en-US" sz="1400" dirty="0"/>
              <a:t>, </a:t>
            </a:r>
            <a:r>
              <a:rPr lang="en-US" sz="1400" dirty="0" err="1"/>
              <a:t>generează</a:t>
            </a:r>
            <a:r>
              <a:rPr lang="en-US" sz="1400" dirty="0"/>
              <a:t> o </a:t>
            </a:r>
            <a:r>
              <a:rPr lang="en-US" sz="1400" dirty="0" err="1"/>
              <a:t>secvență</a:t>
            </a:r>
            <a:r>
              <a:rPr lang="en-US" sz="1400" dirty="0"/>
              <a:t> de </a:t>
            </a:r>
            <a:r>
              <a:rPr lang="en-US" sz="1400" dirty="0" err="1"/>
              <a:t>pași</a:t>
            </a:r>
            <a:r>
              <a:rPr lang="en-US" sz="1400" dirty="0"/>
              <a:t> care </a:t>
            </a:r>
            <a:r>
              <a:rPr lang="en-US" sz="1400" dirty="0" err="1"/>
              <a:t>imită</a:t>
            </a:r>
            <a:r>
              <a:rPr lang="en-US" sz="1400" dirty="0"/>
              <a:t> </a:t>
            </a:r>
            <a:r>
              <a:rPr lang="en-US" sz="1400" dirty="0" err="1"/>
              <a:t>mersul</a:t>
            </a:r>
            <a:r>
              <a:rPr lang="en-US" sz="1400" dirty="0"/>
              <a:t> natural. </a:t>
            </a:r>
            <a:r>
              <a:rPr lang="en-US" sz="1400" dirty="0" err="1"/>
              <a:t>Pacientul</a:t>
            </a:r>
            <a:r>
              <a:rPr lang="en-US" sz="1400" dirty="0"/>
              <a:t>, </a:t>
            </a:r>
            <a:r>
              <a:rPr lang="en-US" sz="1400" dirty="0" err="1"/>
              <a:t>poate</a:t>
            </a:r>
            <a:r>
              <a:rPr lang="en-US" sz="1400" dirty="0"/>
              <a:t> </a:t>
            </a:r>
            <a:r>
              <a:rPr lang="en-US" sz="1400" dirty="0" err="1"/>
              <a:t>executa</a:t>
            </a:r>
            <a:r>
              <a:rPr lang="en-US" sz="1400" dirty="0"/>
              <a:t> </a:t>
            </a:r>
            <a:r>
              <a:rPr lang="en-US" sz="1400" dirty="0" err="1"/>
              <a:t>astfel</a:t>
            </a:r>
            <a:r>
              <a:rPr lang="en-US" sz="1400" dirty="0"/>
              <a:t>, </a:t>
            </a:r>
            <a:r>
              <a:rPr lang="en-US" sz="1400" dirty="0" err="1"/>
              <a:t>diferite</a:t>
            </a:r>
            <a:r>
              <a:rPr lang="en-US" sz="1400" dirty="0"/>
              <a:t> </a:t>
            </a:r>
            <a:r>
              <a:rPr lang="en-US" sz="1400" dirty="0" err="1"/>
              <a:t>mișcări</a:t>
            </a:r>
            <a:r>
              <a:rPr lang="en-US" sz="1400" dirty="0"/>
              <a:t> de </a:t>
            </a:r>
            <a:r>
              <a:rPr lang="en-US" sz="1400" dirty="0" err="1"/>
              <a:t>deplasare</a:t>
            </a:r>
            <a:r>
              <a:rPr lang="en-US" sz="1400" dirty="0"/>
              <a:t> </a:t>
            </a:r>
            <a:r>
              <a:rPr lang="en-US" sz="1400" dirty="0" err="1"/>
              <a:t>prin</a:t>
            </a:r>
            <a:r>
              <a:rPr lang="en-US" sz="1400" dirty="0"/>
              <a:t> </a:t>
            </a:r>
            <a:r>
              <a:rPr lang="en-US" sz="1400" dirty="0" err="1"/>
              <a:t>simpla</a:t>
            </a:r>
            <a:r>
              <a:rPr lang="en-US" sz="1400" dirty="0"/>
              <a:t> </a:t>
            </a:r>
            <a:r>
              <a:rPr lang="en-US" sz="1400" dirty="0" err="1"/>
              <a:t>apăsare</a:t>
            </a:r>
            <a:r>
              <a:rPr lang="en-US" sz="1400" dirty="0"/>
              <a:t> a </a:t>
            </a:r>
            <a:r>
              <a:rPr lang="en-US" sz="1400" dirty="0" err="1"/>
              <a:t>unor</a:t>
            </a:r>
            <a:r>
              <a:rPr lang="en-US" sz="1400" dirty="0"/>
              <a:t> </a:t>
            </a:r>
            <a:r>
              <a:rPr lang="en-US" sz="1400" dirty="0" err="1"/>
              <a:t>butoane</a:t>
            </a:r>
            <a:r>
              <a:rPr lang="en-US" sz="1400" dirty="0"/>
              <a:t> </a:t>
            </a:r>
            <a:r>
              <a:rPr lang="en-US" sz="1400" dirty="0" err="1"/>
              <a:t>specifice</a:t>
            </a:r>
            <a:r>
              <a:rPr lang="en-US" sz="1400" dirty="0"/>
              <a:t>: </a:t>
            </a:r>
            <a:r>
              <a:rPr lang="en-US" sz="1400" dirty="0" err="1"/>
              <a:t>pentru</a:t>
            </a:r>
            <a:r>
              <a:rPr lang="en-US" sz="1400" dirty="0"/>
              <a:t> </a:t>
            </a:r>
            <a:r>
              <a:rPr lang="en-US" sz="1400" dirty="0" err="1"/>
              <a:t>mers</a:t>
            </a:r>
            <a:r>
              <a:rPr lang="en-US" sz="1400" dirty="0"/>
              <a:t> </a:t>
            </a:r>
            <a:r>
              <a:rPr lang="en-US" sz="1400" dirty="0" err="1"/>
              <a:t>înainte</a:t>
            </a:r>
            <a:r>
              <a:rPr lang="en-US" sz="1400" dirty="0"/>
              <a:t>, </a:t>
            </a:r>
            <a:r>
              <a:rPr lang="en-US" sz="1400" dirty="0" err="1"/>
              <a:t>urcat</a:t>
            </a:r>
            <a:r>
              <a:rPr lang="en-US" sz="1400" dirty="0"/>
              <a:t> </a:t>
            </a:r>
            <a:r>
              <a:rPr lang="en-US" sz="1400" dirty="0" err="1"/>
              <a:t>sau</a:t>
            </a:r>
            <a:r>
              <a:rPr lang="en-US" sz="1400" dirty="0"/>
              <a:t> </a:t>
            </a:r>
            <a:r>
              <a:rPr lang="en-US" sz="1400" dirty="0" err="1"/>
              <a:t>coborât</a:t>
            </a:r>
            <a:r>
              <a:rPr lang="en-US" sz="1400" dirty="0"/>
              <a:t> </a:t>
            </a:r>
            <a:r>
              <a:rPr lang="en-US" sz="1400" dirty="0" err="1"/>
              <a:t>scări</a:t>
            </a:r>
            <a:r>
              <a:rPr lang="en-US" sz="1400" dirty="0"/>
              <a:t>, etc. </a:t>
            </a:r>
            <a:r>
              <a:rPr lang="en-US" sz="1400" dirty="0" err="1"/>
              <a:t>Dispozitivul</a:t>
            </a:r>
            <a:r>
              <a:rPr lang="en-US" sz="1400" dirty="0"/>
              <a:t> </a:t>
            </a:r>
            <a:r>
              <a:rPr lang="en-US" sz="1400" dirty="0" err="1"/>
              <a:t>funcționează</a:t>
            </a:r>
            <a:r>
              <a:rPr lang="en-US" sz="1400" dirty="0"/>
              <a:t> </a:t>
            </a:r>
            <a:r>
              <a:rPr lang="en-US" sz="1400" dirty="0" err="1"/>
              <a:t>pe</a:t>
            </a:r>
            <a:r>
              <a:rPr lang="en-US" sz="1400" dirty="0"/>
              <a:t> </a:t>
            </a:r>
            <a:r>
              <a:rPr lang="en-US" sz="1400" dirty="0" err="1"/>
              <a:t>baterii</a:t>
            </a:r>
            <a:r>
              <a:rPr lang="en-US" sz="1400" dirty="0"/>
              <a:t> care </a:t>
            </a:r>
            <a:r>
              <a:rPr lang="en-US" sz="1400" dirty="0" err="1"/>
              <a:t>asigură</a:t>
            </a:r>
            <a:r>
              <a:rPr lang="en-US" sz="1400" dirty="0"/>
              <a:t> o </a:t>
            </a:r>
            <a:r>
              <a:rPr lang="en-US" sz="1400" dirty="0" err="1"/>
              <a:t>mobilitate</a:t>
            </a:r>
            <a:r>
              <a:rPr lang="en-US" sz="1400" dirty="0"/>
              <a:t> de </a:t>
            </a:r>
            <a:r>
              <a:rPr lang="en-US" sz="1400" dirty="0" err="1"/>
              <a:t>câteva</a:t>
            </a:r>
            <a:r>
              <a:rPr lang="en-US" sz="1400" dirty="0"/>
              <a:t> ore</a:t>
            </a:r>
            <a:r>
              <a:rPr lang="en-US" sz="1400" dirty="0" smtClean="0"/>
              <a:t>.</a:t>
            </a:r>
            <a:endParaRPr lang="en-US" sz="1400" dirty="0"/>
          </a:p>
        </p:txBody>
      </p:sp>
      <p:cxnSp>
        <p:nvCxnSpPr>
          <p:cNvPr id="172" name="Google Shape;172;p39"/>
          <p:cNvCxnSpPr/>
          <p:nvPr/>
        </p:nvCxnSpPr>
        <p:spPr>
          <a:xfrm>
            <a:off x="2479316" y="98109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618" y="0"/>
            <a:ext cx="3179382" cy="5143500"/>
          </a:xfrm>
          <a:prstGeom prst="rect">
            <a:avLst/>
          </a:prstGeom>
        </p:spPr>
      </p:pic>
      <p:sp>
        <p:nvSpPr>
          <p:cNvPr id="6" name="TextBox 5"/>
          <p:cNvSpPr txBox="1"/>
          <p:nvPr/>
        </p:nvSpPr>
        <p:spPr>
          <a:xfrm>
            <a:off x="3221419" y="577214"/>
            <a:ext cx="2743199" cy="2462213"/>
          </a:xfrm>
          <a:prstGeom prst="rect">
            <a:avLst/>
          </a:prstGeom>
          <a:noFill/>
        </p:spPr>
        <p:txBody>
          <a:bodyPr wrap="square" rtlCol="0">
            <a:spAutoFit/>
          </a:bodyPr>
          <a:lstStyle/>
          <a:p>
            <a:endParaRPr lang="ro-RO" dirty="0">
              <a:solidFill>
                <a:schemeClr val="bg1"/>
              </a:solidFill>
              <a:latin typeface="Montserrat" panose="020B0604020202020204" charset="0"/>
            </a:endParaRPr>
          </a:p>
          <a:p>
            <a:endParaRPr lang="ro-RO" dirty="0" smtClean="0">
              <a:solidFill>
                <a:schemeClr val="bg1"/>
              </a:solidFill>
              <a:latin typeface="Montserrat" panose="020B0604020202020204" charset="0"/>
            </a:endParaRPr>
          </a:p>
          <a:p>
            <a:r>
              <a:rPr lang="ro-RO" dirty="0" smtClean="0">
                <a:solidFill>
                  <a:schemeClr val="bg1"/>
                </a:solidFill>
                <a:latin typeface="Montserrat" panose="020B0604020202020204" charset="0"/>
              </a:rPr>
              <a:t>Sloganul oferă spijin și curaj pe noul drum alături de Exopro.</a:t>
            </a:r>
          </a:p>
          <a:p>
            <a:endParaRPr lang="ro-RO" dirty="0">
              <a:solidFill>
                <a:schemeClr val="bg1"/>
              </a:solidFill>
              <a:latin typeface="Montserrat" panose="020B0604020202020204" charset="0"/>
            </a:endParaRPr>
          </a:p>
          <a:p>
            <a:endParaRPr lang="ro-RO" dirty="0" smtClean="0">
              <a:solidFill>
                <a:schemeClr val="bg1"/>
              </a:solidFill>
              <a:latin typeface="Montserrat" panose="020B0604020202020204" charset="0"/>
            </a:endParaRPr>
          </a:p>
          <a:p>
            <a:r>
              <a:rPr lang="ro-RO" dirty="0" smtClean="0">
                <a:solidFill>
                  <a:schemeClr val="bg1"/>
                </a:solidFill>
                <a:latin typeface="Montserrat" panose="020B0604020202020204" charset="0"/>
              </a:rPr>
              <a:t>Culorile dau o stare de confort și liniște.</a:t>
            </a:r>
          </a:p>
          <a:p>
            <a:r>
              <a:rPr lang="ro-RO" dirty="0">
                <a:solidFill>
                  <a:schemeClr val="bg1"/>
                </a:solidFill>
                <a:latin typeface="Montserrat" panose="020B0604020202020204" charset="0"/>
              </a:rPr>
              <a:t> </a:t>
            </a:r>
            <a:r>
              <a:rPr lang="ro-RO" dirty="0" smtClean="0">
                <a:solidFill>
                  <a:schemeClr val="bg1"/>
                </a:solidFill>
                <a:latin typeface="Montserrat" panose="020B0604020202020204" charset="0"/>
              </a:rPr>
              <a:t> </a:t>
            </a:r>
          </a:p>
          <a:p>
            <a:endParaRPr lang="en-US" dirty="0">
              <a:solidFill>
                <a:schemeClr val="bg1"/>
              </a:solidFill>
              <a:latin typeface="Montserrat" panose="020B060402020202020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 y="0"/>
            <a:ext cx="2998018" cy="3039427"/>
          </a:xfrm>
          <a:prstGeom prst="rect">
            <a:avLst/>
          </a:prstGeom>
        </p:spPr>
      </p:pic>
      <p:sp>
        <p:nvSpPr>
          <p:cNvPr id="10" name="Rectangle 9"/>
          <p:cNvSpPr/>
          <p:nvPr/>
        </p:nvSpPr>
        <p:spPr>
          <a:xfrm>
            <a:off x="0" y="3039426"/>
            <a:ext cx="3438144" cy="1815882"/>
          </a:xfrm>
          <a:prstGeom prst="rect">
            <a:avLst/>
          </a:prstGeom>
        </p:spPr>
        <p:txBody>
          <a:bodyPr wrap="square">
            <a:spAutoFit/>
          </a:bodyPr>
          <a:lstStyle/>
          <a:p>
            <a:r>
              <a:rPr lang="ro-RO" dirty="0">
                <a:solidFill>
                  <a:schemeClr val="bg1"/>
                </a:solidFill>
                <a:latin typeface="Montserrat" panose="020B0604020202020204" charset="0"/>
              </a:rPr>
              <a:t>Nume</a:t>
            </a:r>
            <a:r>
              <a:rPr lang="en-US" dirty="0">
                <a:solidFill>
                  <a:schemeClr val="bg1"/>
                </a:solidFill>
                <a:latin typeface="Montserrat" panose="020B0604020202020204" charset="0"/>
              </a:rPr>
              <a:t>: </a:t>
            </a:r>
            <a:r>
              <a:rPr lang="ro-RO" dirty="0">
                <a:solidFill>
                  <a:schemeClr val="bg1"/>
                </a:solidFill>
                <a:latin typeface="Montserrat" panose="020B0604020202020204" charset="0"/>
              </a:rPr>
              <a:t>Exopro</a:t>
            </a:r>
          </a:p>
          <a:p>
            <a:r>
              <a:rPr lang="ro-RO" dirty="0">
                <a:solidFill>
                  <a:schemeClr val="bg1"/>
                </a:solidFill>
                <a:latin typeface="Montserrat" panose="020B0604020202020204" charset="0"/>
              </a:rPr>
              <a:t>   Exo = exoschelet</a:t>
            </a:r>
          </a:p>
          <a:p>
            <a:r>
              <a:rPr lang="ro-RO" dirty="0">
                <a:solidFill>
                  <a:schemeClr val="bg1"/>
                </a:solidFill>
                <a:latin typeface="Montserrat" panose="020B0604020202020204" charset="0"/>
              </a:rPr>
              <a:t>   Pro = avansat</a:t>
            </a:r>
          </a:p>
          <a:p>
            <a:endParaRPr lang="ro-RO" dirty="0">
              <a:solidFill>
                <a:schemeClr val="bg1"/>
              </a:solidFill>
              <a:latin typeface="Montserrat" panose="020B0604020202020204" charset="0"/>
            </a:endParaRPr>
          </a:p>
          <a:p>
            <a:endParaRPr lang="ro-RO" dirty="0">
              <a:solidFill>
                <a:schemeClr val="bg1"/>
              </a:solidFill>
              <a:latin typeface="Montserrat" panose="020B0604020202020204" charset="0"/>
            </a:endParaRPr>
          </a:p>
          <a:p>
            <a:r>
              <a:rPr lang="ro-RO" dirty="0">
                <a:solidFill>
                  <a:schemeClr val="bg1"/>
                </a:solidFill>
                <a:latin typeface="Montserrat" panose="020B0604020202020204" charset="0"/>
              </a:rPr>
              <a:t>Logo-ul semnifică îmbinarea corpului omenesc cu știința și robotica.</a:t>
            </a:r>
          </a:p>
        </p:txBody>
      </p:sp>
    </p:spTree>
    <p:extLst>
      <p:ext uri="{BB962C8B-B14F-4D97-AF65-F5344CB8AC3E}">
        <p14:creationId xmlns:p14="http://schemas.microsoft.com/office/powerpoint/2010/main" val="3437035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22408" y="1632010"/>
            <a:ext cx="5709912" cy="855158"/>
          </a:xfrm>
        </p:spPr>
        <p:txBody>
          <a:bodyPr/>
          <a:lstStyle/>
          <a:p>
            <a:r>
              <a:rPr lang="ro-RO" sz="4000" b="1" smtClean="0"/>
              <a:t>Mulțumesc </a:t>
            </a:r>
            <a:r>
              <a:rPr lang="ro-RO" sz="4000" b="1" dirty="0" smtClean="0"/>
              <a:t>pentru atenția acordată!</a:t>
            </a:r>
            <a:endParaRPr lang="en-US" sz="4000" b="1" dirty="0"/>
          </a:p>
        </p:txBody>
      </p:sp>
    </p:spTree>
    <p:extLst>
      <p:ext uri="{BB962C8B-B14F-4D97-AF65-F5344CB8AC3E}">
        <p14:creationId xmlns:p14="http://schemas.microsoft.com/office/powerpoint/2010/main" val="58104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134681" y="486441"/>
            <a:ext cx="6422064" cy="4657059"/>
          </a:xfrm>
          <a:prstGeom prst="rect">
            <a:avLst/>
          </a:prstGeom>
        </p:spPr>
        <p:txBody>
          <a:bodyPr spcFirstLastPara="1" wrap="square" lIns="91425" tIns="91425" rIns="91425" bIns="91425" anchor="t" anchorCtr="0">
            <a:noAutofit/>
          </a:bodyPr>
          <a:lstStyle/>
          <a:p>
            <a:pPr algn="l"/>
            <a:r>
              <a:rPr lang="en-US" sz="1400" dirty="0">
                <a:latin typeface="Montserrat" panose="020B0604020202020204" charset="0"/>
              </a:rPr>
              <a:t>Ce </a:t>
            </a:r>
            <a:r>
              <a:rPr lang="en-US" sz="1400" dirty="0" err="1">
                <a:latin typeface="Montserrat" panose="020B0604020202020204" charset="0"/>
              </a:rPr>
              <a:t>beneficii</a:t>
            </a:r>
            <a:r>
              <a:rPr lang="en-US" sz="1400" dirty="0">
                <a:latin typeface="Montserrat" panose="020B0604020202020204" charset="0"/>
              </a:rPr>
              <a:t> </a:t>
            </a:r>
            <a:r>
              <a:rPr lang="en-US" sz="1400" dirty="0" err="1">
                <a:latin typeface="Montserrat" panose="020B0604020202020204" charset="0"/>
              </a:rPr>
              <a:t>oferă</a:t>
            </a:r>
            <a:r>
              <a:rPr lang="en-US" sz="1400" dirty="0">
                <a:latin typeface="Montserrat" panose="020B0604020202020204" charset="0"/>
              </a:rPr>
              <a:t> </a:t>
            </a:r>
            <a:r>
              <a:rPr lang="en-US" sz="1400" dirty="0" err="1">
                <a:latin typeface="Montserrat" panose="020B0604020202020204" charset="0"/>
              </a:rPr>
              <a:t>pacienților</a:t>
            </a:r>
            <a:r>
              <a:rPr lang="en-US" sz="1400" dirty="0">
                <a:latin typeface="Montserrat" panose="020B0604020202020204" charset="0"/>
              </a:rPr>
              <a:t> </a:t>
            </a:r>
            <a:r>
              <a:rPr lang="en-US" sz="1400" dirty="0" err="1">
                <a:latin typeface="Montserrat" panose="020B0604020202020204" charset="0"/>
              </a:rPr>
              <a:t>reabilitarea</a:t>
            </a:r>
            <a:r>
              <a:rPr lang="en-US" sz="1400" dirty="0">
                <a:latin typeface="Montserrat" panose="020B0604020202020204" charset="0"/>
              </a:rPr>
              <a:t> cu </a:t>
            </a:r>
            <a:r>
              <a:rPr lang="en-US" sz="1400" dirty="0" err="1">
                <a:latin typeface="Montserrat" panose="020B0604020202020204" charset="0"/>
              </a:rPr>
              <a:t>exoschelet</a:t>
            </a:r>
            <a:r>
              <a:rPr lang="en-US" sz="1400" dirty="0">
                <a:latin typeface="Montserrat" panose="020B0604020202020204" charset="0"/>
              </a:rPr>
              <a:t> medical?</a:t>
            </a:r>
            <a:r>
              <a:rPr lang="en-US" sz="1400" b="0" dirty="0">
                <a:latin typeface="Montserrat" panose="020B0604020202020204" charset="0"/>
              </a:rPr>
              <a:t/>
            </a:r>
            <a:br>
              <a:rPr lang="en-US" sz="1400" b="0" dirty="0">
                <a:latin typeface="Montserrat" panose="020B0604020202020204" charset="0"/>
              </a:rPr>
            </a:br>
            <a:r>
              <a:rPr lang="ro-RO" sz="1400" dirty="0">
                <a:latin typeface="Montserrat" panose="020B0604020202020204" charset="0"/>
              </a:rPr>
              <a:t> </a:t>
            </a:r>
            <a:r>
              <a:rPr lang="ro-RO" sz="1400" dirty="0" smtClean="0">
                <a:latin typeface="Montserrat" panose="020B0604020202020204" charset="0"/>
              </a:rPr>
              <a:t> </a:t>
            </a:r>
            <a:r>
              <a:rPr lang="en-US" sz="1400" dirty="0" smtClean="0">
                <a:latin typeface="Montserrat" panose="020B0604020202020204" charset="0"/>
              </a:rPr>
              <a:t/>
            </a:r>
            <a:br>
              <a:rPr lang="en-US" sz="1400" dirty="0" smtClean="0">
                <a:latin typeface="Montserrat" panose="020B0604020202020204" charset="0"/>
              </a:rPr>
            </a:br>
            <a:r>
              <a:rPr lang="en-US" sz="1400" dirty="0">
                <a:latin typeface="Montserrat" panose="020B0604020202020204" charset="0"/>
              </a:rPr>
              <a:t/>
            </a:r>
            <a:br>
              <a:rPr lang="en-US" sz="1400" dirty="0">
                <a:latin typeface="Montserrat" panose="020B0604020202020204" charset="0"/>
              </a:rPr>
            </a:br>
            <a:r>
              <a:rPr lang="ro-RO" sz="1400" dirty="0" smtClean="0">
                <a:latin typeface="Montserrat" panose="020B0604020202020204" charset="0"/>
              </a:rPr>
              <a:t> </a:t>
            </a:r>
            <a:r>
              <a:rPr lang="en-US" sz="1400" dirty="0" smtClean="0">
                <a:latin typeface="Montserrat" panose="020B0604020202020204" charset="0"/>
              </a:rPr>
              <a:t>  </a:t>
            </a:r>
            <a:r>
              <a:rPr lang="en-US" sz="1400" b="0" dirty="0" err="1" smtClean="0">
                <a:latin typeface="Montserrat" panose="020B0604020202020204" charset="0"/>
              </a:rPr>
              <a:t>Reabilitarea</a:t>
            </a:r>
            <a:r>
              <a:rPr lang="en-US" sz="1400" b="0" dirty="0" smtClean="0">
                <a:latin typeface="Montserrat" panose="020B0604020202020204" charset="0"/>
              </a:rPr>
              <a:t> </a:t>
            </a:r>
            <a:r>
              <a:rPr lang="en-US" sz="1400" b="0" dirty="0">
                <a:latin typeface="Montserrat" panose="020B0604020202020204" charset="0"/>
              </a:rPr>
              <a:t>cu </a:t>
            </a:r>
            <a:r>
              <a:rPr lang="en-US" sz="1400" b="0" dirty="0" err="1">
                <a:latin typeface="Montserrat" panose="020B0604020202020204" charset="0"/>
              </a:rPr>
              <a:t>acest</a:t>
            </a:r>
            <a:r>
              <a:rPr lang="en-US" sz="1400" b="0" dirty="0">
                <a:latin typeface="Montserrat" panose="020B0604020202020204" charset="0"/>
              </a:rPr>
              <a:t> </a:t>
            </a:r>
            <a:r>
              <a:rPr lang="en-US" sz="1400" b="0" dirty="0" err="1">
                <a:latin typeface="Montserrat" panose="020B0604020202020204" charset="0"/>
              </a:rPr>
              <a:t>dispozitiv</a:t>
            </a:r>
            <a:r>
              <a:rPr lang="en-US" sz="1400" b="0" dirty="0">
                <a:latin typeface="Montserrat" panose="020B0604020202020204" charset="0"/>
              </a:rPr>
              <a:t> </a:t>
            </a:r>
            <a:r>
              <a:rPr lang="en-US" sz="1400" b="0" dirty="0" err="1">
                <a:latin typeface="Montserrat" panose="020B0604020202020204" charset="0"/>
              </a:rPr>
              <a:t>revoluționar</a:t>
            </a:r>
            <a:r>
              <a:rPr lang="en-US" sz="1400" b="0" dirty="0">
                <a:latin typeface="Montserrat" panose="020B0604020202020204" charset="0"/>
              </a:rPr>
              <a:t> </a:t>
            </a:r>
            <a:r>
              <a:rPr lang="en-US" sz="1400" b="0" dirty="0" err="1">
                <a:latin typeface="Montserrat" panose="020B0604020202020204" charset="0"/>
              </a:rPr>
              <a:t>este</a:t>
            </a:r>
            <a:r>
              <a:rPr lang="en-US" sz="1400" b="0" dirty="0">
                <a:latin typeface="Montserrat" panose="020B0604020202020204" charset="0"/>
              </a:rPr>
              <a:t> </a:t>
            </a:r>
            <a:r>
              <a:rPr lang="en-US" sz="1400" b="0" dirty="0" err="1">
                <a:latin typeface="Montserrat" panose="020B0604020202020204" charset="0"/>
              </a:rPr>
              <a:t>una</a:t>
            </a:r>
            <a:r>
              <a:rPr lang="en-US" sz="1400" b="0" dirty="0">
                <a:latin typeface="Montserrat" panose="020B0604020202020204" charset="0"/>
              </a:rPr>
              <a:t> </a:t>
            </a:r>
            <a:r>
              <a:rPr lang="en-US" sz="1400" b="0" dirty="0" err="1">
                <a:latin typeface="Montserrat" panose="020B0604020202020204" charset="0"/>
              </a:rPr>
              <a:t>foarte</a:t>
            </a:r>
            <a:r>
              <a:rPr lang="en-US" sz="1400" b="0" dirty="0">
                <a:latin typeface="Montserrat" panose="020B0604020202020204" charset="0"/>
              </a:rPr>
              <a:t> </a:t>
            </a:r>
            <a:r>
              <a:rPr lang="en-US" sz="1400" b="0" dirty="0" err="1">
                <a:latin typeface="Montserrat" panose="020B0604020202020204" charset="0"/>
              </a:rPr>
              <a:t>importantă</a:t>
            </a:r>
            <a:r>
              <a:rPr lang="en-US" sz="1400" b="0" dirty="0">
                <a:latin typeface="Montserrat" panose="020B0604020202020204" charset="0"/>
              </a:rPr>
              <a:t> </a:t>
            </a:r>
            <a:r>
              <a:rPr lang="en-US" sz="1400" b="0" dirty="0" err="1">
                <a:latin typeface="Montserrat" panose="020B0604020202020204" charset="0"/>
              </a:rPr>
              <a:t>atât</a:t>
            </a:r>
            <a:r>
              <a:rPr lang="en-US" sz="1400" b="0" dirty="0">
                <a:latin typeface="Montserrat" panose="020B0604020202020204" charset="0"/>
              </a:rPr>
              <a:t> din </a:t>
            </a:r>
            <a:r>
              <a:rPr lang="en-US" sz="1400" b="0" dirty="0" err="1">
                <a:latin typeface="Montserrat" panose="020B0604020202020204" charset="0"/>
              </a:rPr>
              <a:t>punct</a:t>
            </a:r>
            <a:r>
              <a:rPr lang="en-US" sz="1400" b="0" dirty="0">
                <a:latin typeface="Montserrat" panose="020B0604020202020204" charset="0"/>
              </a:rPr>
              <a:t> de </a:t>
            </a:r>
            <a:r>
              <a:rPr lang="en-US" sz="1400" b="0" dirty="0" err="1">
                <a:latin typeface="Montserrat" panose="020B0604020202020204" charset="0"/>
              </a:rPr>
              <a:t>vedere</a:t>
            </a:r>
            <a:r>
              <a:rPr lang="en-US" sz="1400" b="0" dirty="0">
                <a:latin typeface="Montserrat" panose="020B0604020202020204" charset="0"/>
              </a:rPr>
              <a:t> anatomic, </a:t>
            </a:r>
            <a:r>
              <a:rPr lang="en-US" sz="1400" b="0" dirty="0" err="1">
                <a:latin typeface="Montserrat" panose="020B0604020202020204" charset="0"/>
              </a:rPr>
              <a:t>fiziologic</a:t>
            </a:r>
            <a:r>
              <a:rPr lang="en-US" sz="1400" b="0" dirty="0">
                <a:latin typeface="Montserrat" panose="020B0604020202020204" charset="0"/>
              </a:rPr>
              <a:t> </a:t>
            </a:r>
            <a:r>
              <a:rPr lang="en-US" sz="1400" b="0" dirty="0" err="1">
                <a:latin typeface="Montserrat" panose="020B0604020202020204" charset="0"/>
              </a:rPr>
              <a:t>cât</a:t>
            </a:r>
            <a:r>
              <a:rPr lang="en-US" sz="1400" b="0" dirty="0">
                <a:latin typeface="Montserrat" panose="020B0604020202020204" charset="0"/>
              </a:rPr>
              <a:t> </a:t>
            </a:r>
            <a:r>
              <a:rPr lang="en-US" sz="1400" b="0" dirty="0" err="1">
                <a:latin typeface="Montserrat" panose="020B0604020202020204" charset="0"/>
              </a:rPr>
              <a:t>și</a:t>
            </a:r>
            <a:r>
              <a:rPr lang="en-US" sz="1400" b="0" dirty="0">
                <a:latin typeface="Montserrat" panose="020B0604020202020204" charset="0"/>
              </a:rPr>
              <a:t> </a:t>
            </a:r>
            <a:r>
              <a:rPr lang="en-US" sz="1400" b="0" dirty="0" err="1">
                <a:latin typeface="Montserrat" panose="020B0604020202020204" charset="0"/>
              </a:rPr>
              <a:t>psihologic</a:t>
            </a:r>
            <a:r>
              <a:rPr lang="en-US" sz="1400" b="0" dirty="0">
                <a:latin typeface="Montserrat" panose="020B0604020202020204" charset="0"/>
              </a:rPr>
              <a:t>. Din </a:t>
            </a:r>
            <a:r>
              <a:rPr lang="en-US" sz="1400" b="0" dirty="0" err="1">
                <a:latin typeface="Montserrat" panose="020B0604020202020204" charset="0"/>
              </a:rPr>
              <a:t>punct</a:t>
            </a:r>
            <a:r>
              <a:rPr lang="en-US" sz="1400" b="0" dirty="0">
                <a:latin typeface="Montserrat" panose="020B0604020202020204" charset="0"/>
              </a:rPr>
              <a:t> de </a:t>
            </a:r>
            <a:r>
              <a:rPr lang="en-US" sz="1400" b="0" dirty="0" err="1">
                <a:latin typeface="Montserrat" panose="020B0604020202020204" charset="0"/>
              </a:rPr>
              <a:t>vedere</a:t>
            </a:r>
            <a:r>
              <a:rPr lang="en-US" sz="1400" b="0" dirty="0">
                <a:latin typeface="Montserrat" panose="020B0604020202020204" charset="0"/>
              </a:rPr>
              <a:t> anatomic, </a:t>
            </a:r>
            <a:r>
              <a:rPr lang="en-US" sz="1400" b="0" dirty="0" err="1">
                <a:latin typeface="Montserrat" panose="020B0604020202020204" charset="0"/>
              </a:rPr>
              <a:t>terapia</a:t>
            </a:r>
            <a:r>
              <a:rPr lang="en-US" sz="1400" b="0" dirty="0">
                <a:latin typeface="Montserrat" panose="020B0604020202020204" charset="0"/>
              </a:rPr>
              <a:t> </a:t>
            </a:r>
            <a:r>
              <a:rPr lang="en-US" sz="1400" b="0" dirty="0" err="1">
                <a:latin typeface="Montserrat" panose="020B0604020202020204" charset="0"/>
              </a:rPr>
              <a:t>prin</a:t>
            </a:r>
            <a:r>
              <a:rPr lang="en-US" sz="1400" b="0" dirty="0">
                <a:latin typeface="Montserrat" panose="020B0604020202020204" charset="0"/>
              </a:rPr>
              <a:t> </a:t>
            </a:r>
            <a:r>
              <a:rPr lang="en-US" sz="1400" b="0" dirty="0" err="1">
                <a:latin typeface="Montserrat" panose="020B0604020202020204" charset="0"/>
              </a:rPr>
              <a:t>exoscheleți</a:t>
            </a:r>
            <a:r>
              <a:rPr lang="en-US" sz="1400" b="0" dirty="0">
                <a:latin typeface="Montserrat" panose="020B0604020202020204" charset="0"/>
              </a:rPr>
              <a:t> </a:t>
            </a:r>
            <a:r>
              <a:rPr lang="en-US" sz="1400" b="0" dirty="0" err="1">
                <a:latin typeface="Montserrat" panose="020B0604020202020204" charset="0"/>
              </a:rPr>
              <a:t>medicali</a:t>
            </a:r>
            <a:r>
              <a:rPr lang="en-US" sz="1400" b="0" dirty="0">
                <a:latin typeface="Montserrat" panose="020B0604020202020204" charset="0"/>
              </a:rPr>
              <a:t> </a:t>
            </a:r>
            <a:r>
              <a:rPr lang="en-US" sz="1400" b="0" dirty="0" err="1">
                <a:latin typeface="Montserrat" panose="020B0604020202020204" charset="0"/>
              </a:rPr>
              <a:t>ajută</a:t>
            </a:r>
            <a:r>
              <a:rPr lang="en-US" sz="1400" b="0" dirty="0">
                <a:latin typeface="Montserrat" panose="020B0604020202020204" charset="0"/>
              </a:rPr>
              <a:t> </a:t>
            </a:r>
            <a:r>
              <a:rPr lang="en-US" sz="1400" b="0" dirty="0" err="1">
                <a:latin typeface="Montserrat" panose="020B0604020202020204" charset="0"/>
              </a:rPr>
              <a:t>pacientul</a:t>
            </a:r>
            <a:r>
              <a:rPr lang="en-US" sz="1400" b="0" dirty="0">
                <a:latin typeface="Montserrat" panose="020B0604020202020204" charset="0"/>
              </a:rPr>
              <a:t> </a:t>
            </a:r>
            <a:r>
              <a:rPr lang="en-US" sz="1400" b="0" dirty="0" err="1">
                <a:latin typeface="Montserrat" panose="020B0604020202020204" charset="0"/>
              </a:rPr>
              <a:t>să</a:t>
            </a:r>
            <a:r>
              <a:rPr lang="en-US" sz="1400" b="0" dirty="0">
                <a:latin typeface="Montserrat" panose="020B0604020202020204" charset="0"/>
              </a:rPr>
              <a:t> </a:t>
            </a:r>
            <a:r>
              <a:rPr lang="en-US" sz="1400" b="0" dirty="0" err="1">
                <a:latin typeface="Montserrat" panose="020B0604020202020204" charset="0"/>
              </a:rPr>
              <a:t>reînveţe</a:t>
            </a:r>
            <a:r>
              <a:rPr lang="en-US" sz="1400" b="0" dirty="0">
                <a:latin typeface="Montserrat" panose="020B0604020202020204" charset="0"/>
              </a:rPr>
              <a:t> </a:t>
            </a:r>
            <a:r>
              <a:rPr lang="en-US" sz="1400" b="0" dirty="0" err="1">
                <a:latin typeface="Montserrat" panose="020B0604020202020204" charset="0"/>
              </a:rPr>
              <a:t>tiparul</a:t>
            </a:r>
            <a:r>
              <a:rPr lang="en-US" sz="1400" b="0" dirty="0">
                <a:latin typeface="Montserrat" panose="020B0604020202020204" charset="0"/>
              </a:rPr>
              <a:t> </a:t>
            </a:r>
            <a:r>
              <a:rPr lang="en-US" sz="1400" b="0" dirty="0" err="1">
                <a:latin typeface="Montserrat" panose="020B0604020202020204" charset="0"/>
              </a:rPr>
              <a:t>mersului</a:t>
            </a:r>
            <a:r>
              <a:rPr lang="en-US" sz="1400" b="0" dirty="0">
                <a:latin typeface="Montserrat" panose="020B0604020202020204" charset="0"/>
              </a:rPr>
              <a:t>, </a:t>
            </a:r>
            <a:r>
              <a:rPr lang="en-US" sz="1400" b="0" dirty="0" err="1">
                <a:latin typeface="Montserrat" panose="020B0604020202020204" charset="0"/>
              </a:rPr>
              <a:t>acest</a:t>
            </a:r>
            <a:r>
              <a:rPr lang="en-US" sz="1400" b="0" dirty="0">
                <a:latin typeface="Montserrat" panose="020B0604020202020204" charset="0"/>
              </a:rPr>
              <a:t> </a:t>
            </a:r>
            <a:r>
              <a:rPr lang="en-US" sz="1400" b="0" dirty="0" err="1">
                <a:latin typeface="Montserrat" panose="020B0604020202020204" charset="0"/>
              </a:rPr>
              <a:t>lucru</a:t>
            </a:r>
            <a:r>
              <a:rPr lang="en-US" sz="1400" b="0" dirty="0">
                <a:latin typeface="Montserrat" panose="020B0604020202020204" charset="0"/>
              </a:rPr>
              <a:t> </a:t>
            </a:r>
            <a:r>
              <a:rPr lang="en-US" sz="1400" b="0" dirty="0" err="1">
                <a:latin typeface="Montserrat" panose="020B0604020202020204" charset="0"/>
              </a:rPr>
              <a:t>realizându</a:t>
            </a:r>
            <a:r>
              <a:rPr lang="en-US" sz="1400" b="0" dirty="0">
                <a:latin typeface="Montserrat" panose="020B0604020202020204" charset="0"/>
              </a:rPr>
              <a:t>-se </a:t>
            </a:r>
            <a:r>
              <a:rPr lang="en-US" sz="1400" b="0" dirty="0" err="1">
                <a:latin typeface="Montserrat" panose="020B0604020202020204" charset="0"/>
              </a:rPr>
              <a:t>prin</a:t>
            </a:r>
            <a:r>
              <a:rPr lang="en-US" sz="1400" b="0" dirty="0">
                <a:latin typeface="Montserrat" panose="020B0604020202020204" charset="0"/>
              </a:rPr>
              <a:t> </a:t>
            </a:r>
            <a:r>
              <a:rPr lang="en-US" sz="1400" b="0" dirty="0" err="1">
                <a:latin typeface="Montserrat" panose="020B0604020202020204" charset="0"/>
              </a:rPr>
              <a:t>preluarea</a:t>
            </a:r>
            <a:r>
              <a:rPr lang="en-US" sz="1400" b="0" dirty="0">
                <a:latin typeface="Montserrat" panose="020B0604020202020204" charset="0"/>
              </a:rPr>
              <a:t> </a:t>
            </a:r>
            <a:r>
              <a:rPr lang="en-US" sz="1400" b="0" dirty="0" err="1">
                <a:latin typeface="Montserrat" panose="020B0604020202020204" charset="0"/>
              </a:rPr>
              <a:t>funcției</a:t>
            </a:r>
            <a:r>
              <a:rPr lang="en-US" sz="1400" b="0" dirty="0">
                <a:latin typeface="Montserrat" panose="020B0604020202020204" charset="0"/>
              </a:rPr>
              <a:t> de </a:t>
            </a:r>
            <a:r>
              <a:rPr lang="en-US" sz="1400" b="0" dirty="0" err="1">
                <a:latin typeface="Montserrat" panose="020B0604020202020204" charset="0"/>
              </a:rPr>
              <a:t>mers</a:t>
            </a:r>
            <a:r>
              <a:rPr lang="en-US" sz="1400" b="0" dirty="0">
                <a:latin typeface="Montserrat" panose="020B0604020202020204" charset="0"/>
              </a:rPr>
              <a:t> de </a:t>
            </a:r>
            <a:r>
              <a:rPr lang="en-US" sz="1400" b="0" dirty="0" err="1">
                <a:latin typeface="Montserrat" panose="020B0604020202020204" charset="0"/>
              </a:rPr>
              <a:t>către</a:t>
            </a:r>
            <a:r>
              <a:rPr lang="en-US" sz="1400" b="0" dirty="0">
                <a:latin typeface="Montserrat" panose="020B0604020202020204" charset="0"/>
              </a:rPr>
              <a:t> </a:t>
            </a:r>
            <a:r>
              <a:rPr lang="en-US" sz="1400" b="0" dirty="0" err="1">
                <a:latin typeface="Montserrat" panose="020B0604020202020204" charset="0"/>
              </a:rPr>
              <a:t>dispozitiv</a:t>
            </a:r>
            <a:r>
              <a:rPr lang="en-US" sz="1400" b="0" dirty="0">
                <a:latin typeface="Montserrat" panose="020B0604020202020204" charset="0"/>
              </a:rPr>
              <a:t>  </a:t>
            </a:r>
            <a:r>
              <a:rPr lang="en-US" sz="1400" b="0" dirty="0" err="1">
                <a:latin typeface="Montserrat" panose="020B0604020202020204" charset="0"/>
              </a:rPr>
              <a:t>iar</a:t>
            </a:r>
            <a:r>
              <a:rPr lang="en-US" sz="1400" b="0" dirty="0">
                <a:latin typeface="Montserrat" panose="020B0604020202020204" charset="0"/>
              </a:rPr>
              <a:t> </a:t>
            </a:r>
            <a:r>
              <a:rPr lang="en-US" sz="1400" b="0" dirty="0" err="1">
                <a:latin typeface="Montserrat" panose="020B0604020202020204" charset="0"/>
              </a:rPr>
              <a:t>prin</a:t>
            </a:r>
            <a:r>
              <a:rPr lang="en-US" sz="1400" b="0" dirty="0">
                <a:latin typeface="Montserrat" panose="020B0604020202020204" charset="0"/>
              </a:rPr>
              <a:t> </a:t>
            </a:r>
            <a:r>
              <a:rPr lang="en-US" sz="1400" b="0" dirty="0" err="1">
                <a:latin typeface="Montserrat" panose="020B0604020202020204" charset="0"/>
              </a:rPr>
              <a:t>cicluri</a:t>
            </a:r>
            <a:r>
              <a:rPr lang="en-US" sz="1400" b="0" dirty="0">
                <a:latin typeface="Montserrat" panose="020B0604020202020204" charset="0"/>
              </a:rPr>
              <a:t> </a:t>
            </a:r>
            <a:r>
              <a:rPr lang="en-US" sz="1400" b="0" dirty="0" err="1">
                <a:latin typeface="Montserrat" panose="020B0604020202020204" charset="0"/>
              </a:rPr>
              <a:t>repetate</a:t>
            </a:r>
            <a:r>
              <a:rPr lang="en-US" sz="1400" b="0" dirty="0">
                <a:latin typeface="Montserrat" panose="020B0604020202020204" charset="0"/>
              </a:rPr>
              <a:t> de </a:t>
            </a:r>
            <a:r>
              <a:rPr lang="en-US" sz="1400" b="0" dirty="0" err="1">
                <a:latin typeface="Montserrat" panose="020B0604020202020204" charset="0"/>
              </a:rPr>
              <a:t>pași</a:t>
            </a:r>
            <a:r>
              <a:rPr lang="en-US" sz="1400" b="0" dirty="0">
                <a:latin typeface="Montserrat" panose="020B0604020202020204" charset="0"/>
              </a:rPr>
              <a:t> </a:t>
            </a:r>
            <a:r>
              <a:rPr lang="en-US" sz="1400" b="0" dirty="0" err="1">
                <a:latin typeface="Montserrat" panose="020B0604020202020204" charset="0"/>
              </a:rPr>
              <a:t>acesta</a:t>
            </a:r>
            <a:r>
              <a:rPr lang="en-US" sz="1400" b="0" dirty="0">
                <a:latin typeface="Montserrat" panose="020B0604020202020204" charset="0"/>
              </a:rPr>
              <a:t> </a:t>
            </a:r>
            <a:r>
              <a:rPr lang="en-US" sz="1400" b="0" dirty="0" err="1">
                <a:latin typeface="Montserrat" panose="020B0604020202020204" charset="0"/>
              </a:rPr>
              <a:t>își</a:t>
            </a:r>
            <a:r>
              <a:rPr lang="en-US" sz="1400" b="0" dirty="0">
                <a:latin typeface="Montserrat" panose="020B0604020202020204" charset="0"/>
              </a:rPr>
              <a:t> </a:t>
            </a:r>
            <a:r>
              <a:rPr lang="en-US" sz="1400" b="0" dirty="0" err="1">
                <a:latin typeface="Montserrat" panose="020B0604020202020204" charset="0"/>
              </a:rPr>
              <a:t>recâștigă</a:t>
            </a:r>
            <a:r>
              <a:rPr lang="en-US" sz="1400" b="0" dirty="0">
                <a:latin typeface="Montserrat" panose="020B0604020202020204" charset="0"/>
              </a:rPr>
              <a:t> </a:t>
            </a:r>
            <a:r>
              <a:rPr lang="en-US" sz="1400" b="0" dirty="0" err="1">
                <a:latin typeface="Montserrat" panose="020B0604020202020204" charset="0"/>
              </a:rPr>
              <a:t>funcția</a:t>
            </a:r>
            <a:r>
              <a:rPr lang="en-US" sz="1400" b="0" dirty="0">
                <a:latin typeface="Montserrat" panose="020B0604020202020204" charset="0"/>
              </a:rPr>
              <a:t> de </a:t>
            </a:r>
            <a:r>
              <a:rPr lang="en-US" sz="1400" b="0" dirty="0" err="1">
                <a:latin typeface="Montserrat" panose="020B0604020202020204" charset="0"/>
              </a:rPr>
              <a:t>mers</a:t>
            </a:r>
            <a:r>
              <a:rPr lang="en-US" sz="1400" b="0" dirty="0">
                <a:latin typeface="Montserrat" panose="020B0604020202020204" charset="0"/>
              </a:rPr>
              <a:t>.</a:t>
            </a:r>
            <a:br>
              <a:rPr lang="en-US" sz="1400" b="0" dirty="0">
                <a:latin typeface="Montserrat" panose="020B0604020202020204" charset="0"/>
              </a:rPr>
            </a:br>
            <a:r>
              <a:rPr lang="ro-RO" sz="1400" b="0" dirty="0" smtClean="0">
                <a:latin typeface="Montserrat" panose="020B0604020202020204" charset="0"/>
              </a:rPr>
              <a:t>   </a:t>
            </a:r>
            <a:r>
              <a:rPr lang="en-US" sz="1400" b="0" dirty="0" err="1" smtClean="0">
                <a:latin typeface="Montserrat" panose="020B0604020202020204" charset="0"/>
              </a:rPr>
              <a:t>Pacienți</a:t>
            </a:r>
            <a:r>
              <a:rPr lang="en-US" sz="1400" b="0" dirty="0" smtClean="0">
                <a:latin typeface="Montserrat" panose="020B0604020202020204" charset="0"/>
              </a:rPr>
              <a:t> </a:t>
            </a:r>
            <a:r>
              <a:rPr lang="en-US" sz="1400" b="0" dirty="0">
                <a:latin typeface="Montserrat" panose="020B0604020202020204" charset="0"/>
              </a:rPr>
              <a:t>care </a:t>
            </a:r>
            <a:r>
              <a:rPr lang="en-US" sz="1400" b="0" dirty="0" err="1">
                <a:latin typeface="Montserrat" panose="020B0604020202020204" charset="0"/>
              </a:rPr>
              <a:t>utilizează</a:t>
            </a:r>
            <a:r>
              <a:rPr lang="en-US" sz="1400" b="0" dirty="0">
                <a:latin typeface="Montserrat" panose="020B0604020202020204" charset="0"/>
              </a:rPr>
              <a:t> </a:t>
            </a:r>
            <a:r>
              <a:rPr lang="en-US" sz="1400" b="0" dirty="0" err="1">
                <a:latin typeface="Montserrat" panose="020B0604020202020204" charset="0"/>
              </a:rPr>
              <a:t>exoscheleți</a:t>
            </a:r>
            <a:r>
              <a:rPr lang="en-US" sz="1400" b="0" dirty="0">
                <a:latin typeface="Montserrat" panose="020B0604020202020204" charset="0"/>
              </a:rPr>
              <a:t> </a:t>
            </a:r>
            <a:r>
              <a:rPr lang="en-US" sz="1400" b="0" dirty="0" err="1">
                <a:latin typeface="Montserrat" panose="020B0604020202020204" charset="0"/>
              </a:rPr>
              <a:t>medicali</a:t>
            </a:r>
            <a:r>
              <a:rPr lang="en-US" sz="1400" b="0" dirty="0">
                <a:latin typeface="Montserrat" panose="020B0604020202020204" charset="0"/>
              </a:rPr>
              <a:t> </a:t>
            </a:r>
            <a:r>
              <a:rPr lang="en-US" sz="1400" b="0" dirty="0" err="1">
                <a:latin typeface="Montserrat" panose="020B0604020202020204" charset="0"/>
              </a:rPr>
              <a:t>devin</a:t>
            </a:r>
            <a:r>
              <a:rPr lang="en-US" sz="1400" b="0" dirty="0">
                <a:latin typeface="Montserrat" panose="020B0604020202020204" charset="0"/>
              </a:rPr>
              <a:t> </a:t>
            </a:r>
            <a:r>
              <a:rPr lang="en-US" sz="1400" b="0" dirty="0" err="1">
                <a:latin typeface="Montserrat" panose="020B0604020202020204" charset="0"/>
              </a:rPr>
              <a:t>mult</a:t>
            </a:r>
            <a:r>
              <a:rPr lang="en-US" sz="1400" b="0" dirty="0">
                <a:latin typeface="Montserrat" panose="020B0604020202020204" charset="0"/>
              </a:rPr>
              <a:t> </a:t>
            </a:r>
            <a:r>
              <a:rPr lang="en-US" sz="1400" b="0" dirty="0" err="1">
                <a:latin typeface="Montserrat" panose="020B0604020202020204" charset="0"/>
              </a:rPr>
              <a:t>mai</a:t>
            </a:r>
            <a:r>
              <a:rPr lang="en-US" sz="1400" b="0" dirty="0">
                <a:latin typeface="Montserrat" panose="020B0604020202020204" charset="0"/>
              </a:rPr>
              <a:t> </a:t>
            </a:r>
            <a:r>
              <a:rPr lang="en-US" sz="1400" b="0" dirty="0" err="1">
                <a:latin typeface="Montserrat" panose="020B0604020202020204" charset="0"/>
              </a:rPr>
              <a:t>independenți</a:t>
            </a:r>
            <a:r>
              <a:rPr lang="en-US" sz="1400" b="0" dirty="0">
                <a:latin typeface="Montserrat" panose="020B0604020202020204" charset="0"/>
              </a:rPr>
              <a:t>, </a:t>
            </a:r>
            <a:r>
              <a:rPr lang="en-US" sz="1400" b="0" dirty="0" err="1">
                <a:latin typeface="Montserrat" panose="020B0604020202020204" charset="0"/>
              </a:rPr>
              <a:t>putând</a:t>
            </a:r>
            <a:r>
              <a:rPr lang="en-US" sz="1400" b="0" dirty="0">
                <a:latin typeface="Montserrat" panose="020B0604020202020204" charset="0"/>
              </a:rPr>
              <a:t> </a:t>
            </a:r>
            <a:r>
              <a:rPr lang="en-US" sz="1400" b="0" dirty="0" err="1">
                <a:latin typeface="Montserrat" panose="020B0604020202020204" charset="0"/>
              </a:rPr>
              <a:t>să</a:t>
            </a:r>
            <a:r>
              <a:rPr lang="en-US" sz="1400" b="0" dirty="0">
                <a:latin typeface="Montserrat" panose="020B0604020202020204" charset="0"/>
              </a:rPr>
              <a:t> se </a:t>
            </a:r>
            <a:r>
              <a:rPr lang="en-US" sz="1400" b="0" dirty="0" err="1">
                <a:latin typeface="Montserrat" panose="020B0604020202020204" charset="0"/>
              </a:rPr>
              <a:t>ridice</a:t>
            </a:r>
            <a:r>
              <a:rPr lang="en-US" sz="1400" b="0" dirty="0">
                <a:latin typeface="Montserrat" panose="020B0604020202020204" charset="0"/>
              </a:rPr>
              <a:t> </a:t>
            </a:r>
            <a:r>
              <a:rPr lang="en-US" sz="1400" b="0" dirty="0" err="1">
                <a:latin typeface="Montserrat" panose="020B0604020202020204" charset="0"/>
              </a:rPr>
              <a:t>si</a:t>
            </a:r>
            <a:r>
              <a:rPr lang="en-US" sz="1400" b="0" dirty="0">
                <a:latin typeface="Montserrat" panose="020B0604020202020204" charset="0"/>
              </a:rPr>
              <a:t> </a:t>
            </a:r>
            <a:r>
              <a:rPr lang="en-US" sz="1400" b="0" dirty="0" err="1">
                <a:latin typeface="Montserrat" panose="020B0604020202020204" charset="0"/>
              </a:rPr>
              <a:t>să</a:t>
            </a:r>
            <a:r>
              <a:rPr lang="en-US" sz="1400" b="0" dirty="0">
                <a:latin typeface="Montserrat" panose="020B0604020202020204" charset="0"/>
              </a:rPr>
              <a:t> se </a:t>
            </a:r>
            <a:r>
              <a:rPr lang="en-US" sz="1400" b="0" dirty="0" err="1">
                <a:latin typeface="Montserrat" panose="020B0604020202020204" charset="0"/>
              </a:rPr>
              <a:t>așeze</a:t>
            </a:r>
            <a:r>
              <a:rPr lang="en-US" sz="1400" b="0" dirty="0">
                <a:latin typeface="Montserrat" panose="020B0604020202020204" charset="0"/>
              </a:rPr>
              <a:t> </a:t>
            </a:r>
            <a:r>
              <a:rPr lang="en-US" sz="1400" b="0" dirty="0" err="1">
                <a:latin typeface="Montserrat" panose="020B0604020202020204" charset="0"/>
              </a:rPr>
              <a:t>pe</a:t>
            </a:r>
            <a:r>
              <a:rPr lang="en-US" sz="1400" b="0" dirty="0">
                <a:latin typeface="Montserrat" panose="020B0604020202020204" charset="0"/>
              </a:rPr>
              <a:t> </a:t>
            </a:r>
            <a:r>
              <a:rPr lang="en-US" sz="1400" b="0" dirty="0" err="1">
                <a:latin typeface="Montserrat" panose="020B0604020202020204" charset="0"/>
              </a:rPr>
              <a:t>scaun</a:t>
            </a:r>
            <a:r>
              <a:rPr lang="en-US" sz="1400" b="0" dirty="0">
                <a:latin typeface="Montserrat" panose="020B0604020202020204" charset="0"/>
              </a:rPr>
              <a:t>, </a:t>
            </a:r>
            <a:r>
              <a:rPr lang="en-US" sz="1400" b="0" dirty="0" err="1">
                <a:latin typeface="Montserrat" panose="020B0604020202020204" charset="0"/>
              </a:rPr>
              <a:t>să</a:t>
            </a:r>
            <a:r>
              <a:rPr lang="en-US" sz="1400" b="0" dirty="0">
                <a:latin typeface="Montserrat" panose="020B0604020202020204" charset="0"/>
              </a:rPr>
              <a:t> </a:t>
            </a:r>
            <a:r>
              <a:rPr lang="en-US" sz="1400" b="0" dirty="0" err="1">
                <a:latin typeface="Montserrat" panose="020B0604020202020204" charset="0"/>
              </a:rPr>
              <a:t>meargă</a:t>
            </a:r>
            <a:r>
              <a:rPr lang="en-US" sz="1400" b="0" dirty="0">
                <a:latin typeface="Montserrat" panose="020B0604020202020204" charset="0"/>
              </a:rPr>
              <a:t> </a:t>
            </a:r>
            <a:r>
              <a:rPr lang="en-US" sz="1400" b="0" dirty="0" err="1">
                <a:latin typeface="Montserrat" panose="020B0604020202020204" charset="0"/>
              </a:rPr>
              <a:t>singuri</a:t>
            </a:r>
            <a:r>
              <a:rPr lang="en-US" sz="1400" b="0" dirty="0">
                <a:latin typeface="Montserrat" panose="020B0604020202020204" charset="0"/>
              </a:rPr>
              <a:t> </a:t>
            </a:r>
            <a:r>
              <a:rPr lang="en-US" sz="1400" b="0" dirty="0" err="1">
                <a:latin typeface="Montserrat" panose="020B0604020202020204" charset="0"/>
              </a:rPr>
              <a:t>și</a:t>
            </a:r>
            <a:r>
              <a:rPr lang="en-US" sz="1400" b="0" dirty="0">
                <a:latin typeface="Montserrat" panose="020B0604020202020204" charset="0"/>
              </a:rPr>
              <a:t> </a:t>
            </a:r>
            <a:r>
              <a:rPr lang="en-US" sz="1400" b="0" dirty="0" err="1">
                <a:latin typeface="Montserrat" panose="020B0604020202020204" charset="0"/>
              </a:rPr>
              <a:t>chiar</a:t>
            </a:r>
            <a:r>
              <a:rPr lang="en-US" sz="1400" b="0" dirty="0">
                <a:latin typeface="Montserrat" panose="020B0604020202020204" charset="0"/>
              </a:rPr>
              <a:t> </a:t>
            </a:r>
            <a:r>
              <a:rPr lang="en-US" sz="1400" b="0" dirty="0" err="1">
                <a:latin typeface="Montserrat" panose="020B0604020202020204" charset="0"/>
              </a:rPr>
              <a:t>să</a:t>
            </a:r>
            <a:r>
              <a:rPr lang="en-US" sz="1400" b="0" dirty="0">
                <a:latin typeface="Montserrat" panose="020B0604020202020204" charset="0"/>
              </a:rPr>
              <a:t> </a:t>
            </a:r>
            <a:r>
              <a:rPr lang="en-US" sz="1400" b="0" dirty="0" err="1">
                <a:latin typeface="Montserrat" panose="020B0604020202020204" charset="0"/>
              </a:rPr>
              <a:t>urce</a:t>
            </a:r>
            <a:r>
              <a:rPr lang="en-US" sz="1400" b="0" dirty="0">
                <a:latin typeface="Montserrat" panose="020B0604020202020204" charset="0"/>
              </a:rPr>
              <a:t> </a:t>
            </a:r>
            <a:r>
              <a:rPr lang="en-US" sz="1400" b="0" dirty="0" err="1">
                <a:latin typeface="Montserrat" panose="020B0604020202020204" charset="0"/>
              </a:rPr>
              <a:t>sau</a:t>
            </a:r>
            <a:r>
              <a:rPr lang="en-US" sz="1400" b="0" dirty="0">
                <a:latin typeface="Montserrat" panose="020B0604020202020204" charset="0"/>
              </a:rPr>
              <a:t> </a:t>
            </a:r>
            <a:r>
              <a:rPr lang="en-US" sz="1400" b="0" dirty="0" err="1">
                <a:latin typeface="Montserrat" panose="020B0604020202020204" charset="0"/>
              </a:rPr>
              <a:t>să</a:t>
            </a:r>
            <a:r>
              <a:rPr lang="en-US" sz="1400" b="0" dirty="0">
                <a:latin typeface="Montserrat" panose="020B0604020202020204" charset="0"/>
              </a:rPr>
              <a:t> </a:t>
            </a:r>
            <a:r>
              <a:rPr lang="en-US" sz="1400" b="0" dirty="0" err="1">
                <a:latin typeface="Montserrat" panose="020B0604020202020204" charset="0"/>
              </a:rPr>
              <a:t>coboare</a:t>
            </a:r>
            <a:r>
              <a:rPr lang="en-US" sz="1400" b="0" dirty="0">
                <a:latin typeface="Montserrat" panose="020B0604020202020204" charset="0"/>
              </a:rPr>
              <a:t> </a:t>
            </a:r>
            <a:r>
              <a:rPr lang="en-US" sz="1400" b="0" dirty="0" err="1">
                <a:latin typeface="Montserrat" panose="020B0604020202020204" charset="0"/>
              </a:rPr>
              <a:t>scări</a:t>
            </a:r>
            <a:r>
              <a:rPr lang="en-US" sz="1400" b="0" dirty="0">
                <a:latin typeface="Montserrat" panose="020B0604020202020204" charset="0"/>
              </a:rPr>
              <a:t>. </a:t>
            </a:r>
            <a:r>
              <a:rPr lang="en-US" sz="1400" b="0" dirty="0" err="1">
                <a:latin typeface="Montserrat" panose="020B0604020202020204" charset="0"/>
              </a:rPr>
              <a:t>Pe</a:t>
            </a:r>
            <a:r>
              <a:rPr lang="en-US" sz="1400" b="0" dirty="0">
                <a:latin typeface="Montserrat" panose="020B0604020202020204" charset="0"/>
              </a:rPr>
              <a:t> </a:t>
            </a:r>
            <a:r>
              <a:rPr lang="en-US" sz="1400" b="0" dirty="0" err="1">
                <a:latin typeface="Montserrat" panose="020B0604020202020204" charset="0"/>
              </a:rPr>
              <a:t>scurt</a:t>
            </a:r>
            <a:r>
              <a:rPr lang="en-US" sz="1400" b="0" dirty="0">
                <a:latin typeface="Montserrat" panose="020B0604020202020204" charset="0"/>
              </a:rPr>
              <a:t>, </a:t>
            </a:r>
            <a:r>
              <a:rPr lang="en-US" sz="1400" b="0" dirty="0" err="1">
                <a:latin typeface="Montserrat" panose="020B0604020202020204" charset="0"/>
              </a:rPr>
              <a:t>aceștia</a:t>
            </a:r>
            <a:r>
              <a:rPr lang="en-US" sz="1400" b="0" dirty="0">
                <a:latin typeface="Montserrat" panose="020B0604020202020204" charset="0"/>
              </a:rPr>
              <a:t> </a:t>
            </a:r>
            <a:r>
              <a:rPr lang="en-US" sz="1400" b="0" dirty="0" err="1">
                <a:latin typeface="Montserrat" panose="020B0604020202020204" charset="0"/>
              </a:rPr>
              <a:t>îşi</a:t>
            </a:r>
            <a:r>
              <a:rPr lang="en-US" sz="1400" b="0" dirty="0">
                <a:latin typeface="Montserrat" panose="020B0604020202020204" charset="0"/>
              </a:rPr>
              <a:t> </a:t>
            </a:r>
            <a:r>
              <a:rPr lang="en-US" sz="1400" b="0" dirty="0" err="1">
                <a:latin typeface="Montserrat" panose="020B0604020202020204" charset="0"/>
              </a:rPr>
              <a:t>redobândesc</a:t>
            </a:r>
            <a:r>
              <a:rPr lang="en-US" sz="1400" b="0" dirty="0">
                <a:latin typeface="Montserrat" panose="020B0604020202020204" charset="0"/>
              </a:rPr>
              <a:t> </a:t>
            </a:r>
            <a:r>
              <a:rPr lang="en-US" sz="1400" b="0" dirty="0" err="1">
                <a:latin typeface="Montserrat" panose="020B0604020202020204" charset="0"/>
              </a:rPr>
              <a:t>încrederea</a:t>
            </a:r>
            <a:r>
              <a:rPr lang="en-US" sz="1400" b="0" dirty="0">
                <a:latin typeface="Montserrat" panose="020B0604020202020204" charset="0"/>
              </a:rPr>
              <a:t> </a:t>
            </a:r>
            <a:r>
              <a:rPr lang="en-US" sz="1400" b="0" dirty="0" err="1">
                <a:latin typeface="Montserrat" panose="020B0604020202020204" charset="0"/>
              </a:rPr>
              <a:t>în</a:t>
            </a:r>
            <a:r>
              <a:rPr lang="en-US" sz="1400" b="0" dirty="0">
                <a:latin typeface="Montserrat" panose="020B0604020202020204" charset="0"/>
              </a:rPr>
              <a:t> sine </a:t>
            </a:r>
            <a:r>
              <a:rPr lang="en-US" sz="1400" b="0" dirty="0" err="1">
                <a:latin typeface="Montserrat" panose="020B0604020202020204" charset="0"/>
              </a:rPr>
              <a:t>şi</a:t>
            </a:r>
            <a:r>
              <a:rPr lang="en-US" sz="1400" b="0" dirty="0">
                <a:latin typeface="Montserrat" panose="020B0604020202020204" charset="0"/>
              </a:rPr>
              <a:t> </a:t>
            </a:r>
            <a:r>
              <a:rPr lang="en-US" sz="1400" b="0" dirty="0" err="1">
                <a:latin typeface="Montserrat" panose="020B0604020202020204" charset="0"/>
              </a:rPr>
              <a:t>îşi</a:t>
            </a:r>
            <a:r>
              <a:rPr lang="en-US" sz="1400" b="0" dirty="0">
                <a:latin typeface="Montserrat" panose="020B0604020202020204" charset="0"/>
              </a:rPr>
              <a:t> pot </a:t>
            </a:r>
            <a:r>
              <a:rPr lang="en-US" sz="1400" b="0" dirty="0" err="1">
                <a:latin typeface="Montserrat" panose="020B0604020202020204" charset="0"/>
              </a:rPr>
              <a:t>relua</a:t>
            </a:r>
            <a:r>
              <a:rPr lang="en-US" sz="1400" b="0" dirty="0">
                <a:latin typeface="Montserrat" panose="020B0604020202020204" charset="0"/>
              </a:rPr>
              <a:t> </a:t>
            </a:r>
            <a:r>
              <a:rPr lang="en-US" sz="1400" b="0" dirty="0" err="1">
                <a:latin typeface="Montserrat" panose="020B0604020202020204" charset="0"/>
              </a:rPr>
              <a:t>viața</a:t>
            </a:r>
            <a:r>
              <a:rPr lang="en-US" sz="1400" b="0" dirty="0">
                <a:latin typeface="Montserrat" panose="020B0604020202020204" charset="0"/>
              </a:rPr>
              <a:t> </a:t>
            </a:r>
            <a:r>
              <a:rPr lang="en-US" sz="1400" b="0" dirty="0" err="1">
                <a:latin typeface="Montserrat" panose="020B0604020202020204" charset="0"/>
              </a:rPr>
              <a:t>şi</a:t>
            </a:r>
            <a:r>
              <a:rPr lang="en-US" sz="1400" b="0" dirty="0">
                <a:latin typeface="Montserrat" panose="020B0604020202020204" charset="0"/>
              </a:rPr>
              <a:t> </a:t>
            </a:r>
            <a:r>
              <a:rPr lang="en-US" sz="1400" b="0" dirty="0" err="1">
                <a:latin typeface="Montserrat" panose="020B0604020202020204" charset="0"/>
              </a:rPr>
              <a:t>activitățile</a:t>
            </a:r>
            <a:r>
              <a:rPr lang="en-US" sz="1400" b="0" dirty="0">
                <a:latin typeface="Montserrat" panose="020B0604020202020204" charset="0"/>
              </a:rPr>
              <a:t> de </a:t>
            </a:r>
            <a:r>
              <a:rPr lang="en-US" sz="1400" b="0" dirty="0" err="1">
                <a:latin typeface="Montserrat" panose="020B0604020202020204" charset="0"/>
              </a:rPr>
              <a:t>dinainte</a:t>
            </a:r>
            <a:r>
              <a:rPr lang="en-US" sz="1400" b="0" dirty="0">
                <a:latin typeface="Montserrat" panose="020B0604020202020204" charset="0"/>
              </a:rPr>
              <a:t> de accident.</a:t>
            </a:r>
            <a:br>
              <a:rPr lang="en-US" sz="1400" b="0" dirty="0">
                <a:latin typeface="Montserrat" panose="020B0604020202020204" charset="0"/>
              </a:rPr>
            </a:br>
            <a:endParaRPr sz="1400" dirty="0">
              <a:latin typeface="Montserrat" panose="020B0604020202020204" charset="0"/>
            </a:endParaRPr>
          </a:p>
        </p:txBody>
      </p:sp>
      <p:pic>
        <p:nvPicPr>
          <p:cNvPr id="3" name="Picture 2"/>
          <p:cNvPicPr>
            <a:picLocks noChangeAspect="1"/>
          </p:cNvPicPr>
          <p:nvPr/>
        </p:nvPicPr>
        <p:blipFill>
          <a:blip r:embed="rId3"/>
          <a:stretch>
            <a:fillRect/>
          </a:stretch>
        </p:blipFill>
        <p:spPr>
          <a:xfrm>
            <a:off x="6379535" y="608414"/>
            <a:ext cx="2625185" cy="39423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13635" y="967859"/>
            <a:ext cx="7371909" cy="2800767"/>
          </a:xfrm>
          <a:prstGeom prst="rect">
            <a:avLst/>
          </a:prstGeom>
        </p:spPr>
        <p:txBody>
          <a:bodyPr wrap="square">
            <a:spAutoFit/>
          </a:bodyPr>
          <a:lstStyle/>
          <a:p>
            <a:r>
              <a:rPr lang="en-US" sz="1600" dirty="0" smtClean="0">
                <a:solidFill>
                  <a:schemeClr val="bg1"/>
                </a:solidFill>
                <a:latin typeface="Montserrat" panose="020B0604020202020204" charset="0"/>
              </a:rPr>
              <a:t>   </a:t>
            </a:r>
            <a:r>
              <a:rPr lang="en-US" sz="1600" dirty="0" err="1" smtClean="0">
                <a:solidFill>
                  <a:schemeClr val="bg1"/>
                </a:solidFill>
                <a:latin typeface="Montserrat" panose="020B0604020202020204" charset="0"/>
              </a:rPr>
              <a:t>În</a:t>
            </a:r>
            <a:r>
              <a:rPr lang="en-US" sz="1600" dirty="0" smtClean="0">
                <a:solidFill>
                  <a:schemeClr val="bg1"/>
                </a:solidFill>
                <a:latin typeface="Montserrat" panose="020B0604020202020204" charset="0"/>
              </a:rPr>
              <a:t> </a:t>
            </a:r>
            <a:r>
              <a:rPr lang="en-US" sz="1600" dirty="0">
                <a:solidFill>
                  <a:schemeClr val="bg1"/>
                </a:solidFill>
                <a:latin typeface="Montserrat" panose="020B0604020202020204" charset="0"/>
              </a:rPr>
              <a:t>plan </a:t>
            </a:r>
            <a:r>
              <a:rPr lang="en-US" sz="1600" dirty="0" err="1">
                <a:solidFill>
                  <a:schemeClr val="bg1"/>
                </a:solidFill>
                <a:latin typeface="Montserrat" panose="020B0604020202020204" charset="0"/>
              </a:rPr>
              <a:t>fiziologic</a:t>
            </a:r>
            <a:r>
              <a:rPr lang="en-US" sz="1600" dirty="0">
                <a:solidFill>
                  <a:schemeClr val="bg1"/>
                </a:solidFill>
                <a:latin typeface="Montserrat" panose="020B0604020202020204" charset="0"/>
              </a:rPr>
              <a:t>, un </a:t>
            </a:r>
            <a:r>
              <a:rPr lang="en-US" sz="1600" dirty="0" err="1">
                <a:solidFill>
                  <a:schemeClr val="bg1"/>
                </a:solidFill>
                <a:latin typeface="Montserrat" panose="020B0604020202020204" charset="0"/>
              </a:rPr>
              <a:t>exoschelet</a:t>
            </a:r>
            <a:r>
              <a:rPr lang="en-US" sz="1600" dirty="0">
                <a:solidFill>
                  <a:schemeClr val="bg1"/>
                </a:solidFill>
                <a:latin typeface="Montserrat" panose="020B0604020202020204" charset="0"/>
              </a:rPr>
              <a:t> medical reduce </a:t>
            </a:r>
            <a:r>
              <a:rPr lang="en-US" sz="1600" dirty="0" err="1">
                <a:solidFill>
                  <a:schemeClr val="bg1"/>
                </a:solidFill>
                <a:latin typeface="Montserrat" panose="020B0604020202020204" charset="0"/>
              </a:rPr>
              <a:t>semnificativ</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spasticitatea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ajută</a:t>
            </a:r>
            <a:r>
              <a:rPr lang="en-US" sz="1600" dirty="0">
                <a:solidFill>
                  <a:schemeClr val="bg1"/>
                </a:solidFill>
                <a:latin typeface="Montserrat" panose="020B0604020202020204" charset="0"/>
              </a:rPr>
              <a:t> la </a:t>
            </a:r>
            <a:r>
              <a:rPr lang="en-US" sz="1600" dirty="0" err="1">
                <a:solidFill>
                  <a:schemeClr val="bg1"/>
                </a:solidFill>
                <a:latin typeface="Montserrat" panose="020B0604020202020204" charset="0"/>
              </a:rPr>
              <a:t>creșterea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masei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musculare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și</a:t>
            </a:r>
            <a:r>
              <a:rPr lang="en-US" sz="1600" dirty="0">
                <a:solidFill>
                  <a:schemeClr val="bg1"/>
                </a:solidFill>
                <a:latin typeface="Montserrat" panose="020B0604020202020204" charset="0"/>
              </a:rPr>
              <a:t> la </a:t>
            </a:r>
            <a:r>
              <a:rPr lang="en-US" sz="1600" dirty="0" err="1">
                <a:solidFill>
                  <a:schemeClr val="bg1"/>
                </a:solidFill>
                <a:latin typeface="Montserrat" panose="020B0604020202020204" charset="0"/>
              </a:rPr>
              <a:t>tonifierea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acesteia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îmbunătățește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sistemul</a:t>
            </a:r>
            <a:r>
              <a:rPr lang="en-US" sz="1600" dirty="0">
                <a:solidFill>
                  <a:schemeClr val="bg1"/>
                </a:solidFill>
                <a:latin typeface="Montserrat" panose="020B0604020202020204" charset="0"/>
              </a:rPr>
              <a:t> cardiovascular, </a:t>
            </a:r>
            <a:r>
              <a:rPr lang="en-US" sz="1600" dirty="0" err="1">
                <a:solidFill>
                  <a:schemeClr val="bg1"/>
                </a:solidFill>
                <a:latin typeface="Montserrat" panose="020B0604020202020204" charset="0"/>
              </a:rPr>
              <a:t>contribuie</a:t>
            </a:r>
            <a:r>
              <a:rPr lang="en-US" sz="1600" dirty="0">
                <a:solidFill>
                  <a:schemeClr val="bg1"/>
                </a:solidFill>
                <a:latin typeface="Montserrat" panose="020B0604020202020204" charset="0"/>
              </a:rPr>
              <a:t> la </a:t>
            </a:r>
            <a:r>
              <a:rPr lang="en-US" sz="1600" dirty="0" err="1">
                <a:solidFill>
                  <a:schemeClr val="bg1"/>
                </a:solidFill>
                <a:latin typeface="Montserrat" panose="020B0604020202020204" charset="0"/>
              </a:rPr>
              <a:t>tranzitului</a:t>
            </a:r>
            <a:r>
              <a:rPr lang="en-US" sz="1600" dirty="0">
                <a:solidFill>
                  <a:schemeClr val="bg1"/>
                </a:solidFill>
                <a:latin typeface="Montserrat" panose="020B0604020202020204" charset="0"/>
              </a:rPr>
              <a:t> intestinal, reduce </a:t>
            </a:r>
            <a:r>
              <a:rPr lang="en-US" sz="1600" dirty="0" err="1">
                <a:solidFill>
                  <a:schemeClr val="bg1"/>
                </a:solidFill>
                <a:latin typeface="Montserrat" panose="020B0604020202020204" charset="0"/>
              </a:rPr>
              <a:t>riscul</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apariției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infecțiilor</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urinare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ajută</a:t>
            </a:r>
            <a:r>
              <a:rPr lang="en-US" sz="1600" dirty="0">
                <a:solidFill>
                  <a:schemeClr val="bg1"/>
                </a:solidFill>
                <a:latin typeface="Montserrat" panose="020B0604020202020204" charset="0"/>
              </a:rPr>
              <a:t> la </a:t>
            </a:r>
            <a:r>
              <a:rPr lang="en-US" sz="1600" dirty="0" err="1">
                <a:solidFill>
                  <a:schemeClr val="bg1"/>
                </a:solidFill>
                <a:latin typeface="Montserrat" panose="020B0604020202020204" charset="0"/>
              </a:rPr>
              <a:t>reducerea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grăsimilor</a:t>
            </a:r>
            <a:r>
              <a:rPr lang="en-US" sz="1600" dirty="0">
                <a:solidFill>
                  <a:schemeClr val="bg1"/>
                </a:solidFill>
                <a:latin typeface="Montserrat" panose="020B0604020202020204" charset="0"/>
              </a:rPr>
              <a:t> din organism </a:t>
            </a:r>
            <a:r>
              <a:rPr lang="en-US" sz="1600" dirty="0" err="1">
                <a:solidFill>
                  <a:schemeClr val="bg1"/>
                </a:solidFill>
                <a:latin typeface="Montserrat" panose="020B0604020202020204" charset="0"/>
              </a:rPr>
              <a:t>și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îmbunătățește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semnificativ</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calitatea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vieții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pacientului</a:t>
            </a:r>
            <a:r>
              <a:rPr lang="en-US" sz="1600" dirty="0">
                <a:solidFill>
                  <a:schemeClr val="bg1"/>
                </a:solidFill>
                <a:latin typeface="Montserrat" panose="020B0604020202020204" charset="0"/>
              </a:rPr>
              <a:t>. </a:t>
            </a:r>
            <a:r>
              <a:rPr lang="ro-RO" sz="1600" dirty="0">
                <a:solidFill>
                  <a:schemeClr val="bg1"/>
                </a:solidFill>
                <a:latin typeface="Montserrat" panose="020B0604020202020204" charset="0"/>
              </a:rPr>
              <a:t/>
            </a:r>
            <a:br>
              <a:rPr lang="ro-RO" sz="1600" dirty="0">
                <a:solidFill>
                  <a:schemeClr val="bg1"/>
                </a:solidFill>
                <a:latin typeface="Montserrat" panose="020B0604020202020204" charset="0"/>
              </a:rPr>
            </a:br>
            <a:r>
              <a:rPr lang="ro-RO" sz="1600" dirty="0">
                <a:solidFill>
                  <a:schemeClr val="bg1"/>
                </a:solidFill>
                <a:latin typeface="Montserrat" panose="020B0604020202020204" charset="0"/>
              </a:rPr>
              <a:t>   </a:t>
            </a:r>
            <a:r>
              <a:rPr lang="en-US" sz="1600" dirty="0">
                <a:solidFill>
                  <a:schemeClr val="bg1"/>
                </a:solidFill>
                <a:latin typeface="Montserrat" panose="020B0604020202020204" charset="0"/>
              </a:rPr>
              <a:t>Din </a:t>
            </a:r>
            <a:r>
              <a:rPr lang="en-US" sz="1600" dirty="0" err="1">
                <a:solidFill>
                  <a:schemeClr val="bg1"/>
                </a:solidFill>
                <a:latin typeface="Montserrat" panose="020B0604020202020204" charset="0"/>
              </a:rPr>
              <a:t>punct</a:t>
            </a:r>
            <a:r>
              <a:rPr lang="en-US" sz="1600" dirty="0">
                <a:solidFill>
                  <a:schemeClr val="bg1"/>
                </a:solidFill>
                <a:latin typeface="Montserrat" panose="020B0604020202020204" charset="0"/>
              </a:rPr>
              <a:t> de </a:t>
            </a:r>
            <a:r>
              <a:rPr lang="en-US" sz="1600" dirty="0" err="1">
                <a:solidFill>
                  <a:schemeClr val="bg1"/>
                </a:solidFill>
                <a:latin typeface="Montserrat" panose="020B0604020202020204" charset="0"/>
              </a:rPr>
              <a:t>vedere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psihologic</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terapia</a:t>
            </a:r>
            <a:r>
              <a:rPr lang="en-US" sz="1600" dirty="0">
                <a:solidFill>
                  <a:schemeClr val="bg1"/>
                </a:solidFill>
                <a:latin typeface="Montserrat" panose="020B0604020202020204" charset="0"/>
              </a:rPr>
              <a:t> cu </a:t>
            </a:r>
            <a:r>
              <a:rPr lang="en-US" sz="1600" dirty="0" err="1">
                <a:solidFill>
                  <a:schemeClr val="bg1"/>
                </a:solidFill>
                <a:latin typeface="Montserrat" panose="020B0604020202020204" charset="0"/>
              </a:rPr>
              <a:t>exoscheleți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oferă</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pacientului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libertatea</a:t>
            </a:r>
            <a:r>
              <a:rPr lang="en-US" sz="1600" dirty="0">
                <a:solidFill>
                  <a:schemeClr val="bg1"/>
                </a:solidFill>
                <a:latin typeface="Montserrat" panose="020B0604020202020204" charset="0"/>
              </a:rPr>
              <a:t> de </a:t>
            </a:r>
            <a:r>
              <a:rPr lang="en-US" sz="1600" dirty="0" err="1">
                <a:solidFill>
                  <a:schemeClr val="bg1"/>
                </a:solidFill>
                <a:latin typeface="Montserrat" panose="020B0604020202020204" charset="0"/>
              </a:rPr>
              <a:t>mișcare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și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independența</a:t>
            </a:r>
            <a:r>
              <a:rPr lang="en-US" sz="1600" dirty="0">
                <a:solidFill>
                  <a:schemeClr val="bg1"/>
                </a:solidFill>
                <a:latin typeface="Montserrat" panose="020B0604020202020204" charset="0"/>
              </a:rPr>
              <a:t> de a se </a:t>
            </a:r>
            <a:r>
              <a:rPr lang="en-US" sz="1600" dirty="0" err="1">
                <a:solidFill>
                  <a:schemeClr val="bg1"/>
                </a:solidFill>
                <a:latin typeface="Montserrat" panose="020B0604020202020204" charset="0"/>
              </a:rPr>
              <a:t>descurca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singur</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lucruri</a:t>
            </a:r>
            <a:r>
              <a:rPr lang="en-US" sz="1600" dirty="0">
                <a:solidFill>
                  <a:schemeClr val="bg1"/>
                </a:solidFill>
                <a:latin typeface="Montserrat" panose="020B0604020202020204" charset="0"/>
              </a:rPr>
              <a:t> care au un impact </a:t>
            </a:r>
            <a:r>
              <a:rPr lang="en-US" sz="1600" dirty="0" err="1">
                <a:solidFill>
                  <a:schemeClr val="bg1"/>
                </a:solidFill>
                <a:latin typeface="Montserrat" panose="020B0604020202020204" charset="0"/>
              </a:rPr>
              <a:t>pozitiv</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asupra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stării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generale</a:t>
            </a:r>
            <a:r>
              <a:rPr lang="en-US" sz="1600" dirty="0">
                <a:solidFill>
                  <a:schemeClr val="bg1"/>
                </a:solidFill>
                <a:latin typeface="Montserrat" panose="020B0604020202020204" charset="0"/>
              </a:rPr>
              <a:t> a </a:t>
            </a:r>
            <a:r>
              <a:rPr lang="en-US" sz="1600" dirty="0" err="1">
                <a:solidFill>
                  <a:schemeClr val="bg1"/>
                </a:solidFill>
                <a:latin typeface="Montserrat" panose="020B0604020202020204" charset="0"/>
              </a:rPr>
              <a:t>acestuia</a:t>
            </a:r>
            <a:r>
              <a:rPr lang="en-US" sz="1600" dirty="0">
                <a:solidFill>
                  <a:schemeClr val="bg1"/>
                </a:solidFill>
                <a:latin typeface="Montserrat" panose="020B0604020202020204" charset="0"/>
              </a:rPr>
              <a:t>.</a:t>
            </a:r>
            <a:br>
              <a:rPr lang="en-US" sz="1600" dirty="0">
                <a:solidFill>
                  <a:schemeClr val="bg1"/>
                </a:solidFill>
                <a:latin typeface="Montserrat" panose="020B0604020202020204" charset="0"/>
              </a:rPr>
            </a:br>
            <a:endParaRPr lang="en-US" sz="1600" dirty="0">
              <a:solidFill>
                <a:schemeClr val="bg1"/>
              </a:solidFill>
            </a:endParaRPr>
          </a:p>
        </p:txBody>
      </p:sp>
    </p:spTree>
    <p:extLst>
      <p:ext uri="{BB962C8B-B14F-4D97-AF65-F5344CB8AC3E}">
        <p14:creationId xmlns:p14="http://schemas.microsoft.com/office/powerpoint/2010/main" val="3218785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2159607" y="414022"/>
            <a:ext cx="4629300" cy="94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sz="3600" dirty="0" smtClean="0">
                <a:solidFill>
                  <a:schemeClr val="accent1"/>
                </a:solidFill>
              </a:rPr>
              <a:t>Exopro</a:t>
            </a:r>
            <a:endParaRPr sz="3600" dirty="0">
              <a:solidFill>
                <a:schemeClr val="accent1"/>
              </a:solidFill>
            </a:endParaRPr>
          </a:p>
        </p:txBody>
      </p:sp>
      <p:sp>
        <p:nvSpPr>
          <p:cNvPr id="215" name="Google Shape;215;p44"/>
          <p:cNvSpPr txBox="1">
            <a:spLocks noGrp="1"/>
          </p:cNvSpPr>
          <p:nvPr>
            <p:ph type="body" idx="1"/>
          </p:nvPr>
        </p:nvSpPr>
        <p:spPr>
          <a:xfrm>
            <a:off x="77971" y="1084521"/>
            <a:ext cx="9016409" cy="39269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dirty="0" smtClean="0"/>
              <a:t>Exoscheletul deja prezent pe piața din România oferă</a:t>
            </a:r>
            <a:r>
              <a:rPr lang="en-US" dirty="0" smtClean="0"/>
              <a:t>:</a:t>
            </a:r>
            <a:endParaRPr lang="ro-RO" dirty="0" smtClean="0"/>
          </a:p>
          <a:p>
            <a:pPr marL="0" lvl="0" indent="0" algn="l" rtl="0">
              <a:spcBef>
                <a:spcPts val="0"/>
              </a:spcBef>
              <a:spcAft>
                <a:spcPts val="0"/>
              </a:spcAft>
              <a:buNone/>
            </a:pPr>
            <a:r>
              <a:rPr lang="ro-RO" dirty="0"/>
              <a:t> </a:t>
            </a:r>
            <a:r>
              <a:rPr lang="ro-RO" dirty="0" smtClean="0"/>
              <a:t>  - materiale rezistente și flexibile pentru a permite o gamă mare de mișcări</a:t>
            </a:r>
          </a:p>
          <a:p>
            <a:pPr marL="0" lvl="0" indent="0" algn="l" rtl="0">
              <a:spcBef>
                <a:spcPts val="0"/>
              </a:spcBef>
              <a:spcAft>
                <a:spcPts val="0"/>
              </a:spcAft>
              <a:buNone/>
            </a:pPr>
            <a:r>
              <a:rPr lang="ro-RO" dirty="0"/>
              <a:t> </a:t>
            </a:r>
            <a:r>
              <a:rPr lang="ro-RO" dirty="0" smtClean="0"/>
              <a:t>  - posibilitatea de reglare pentru diferitele dimensiuni și forme ale corpului</a:t>
            </a:r>
          </a:p>
          <a:p>
            <a:pPr marL="0" lvl="0" indent="0" algn="l" rtl="0">
              <a:spcBef>
                <a:spcPts val="0"/>
              </a:spcBef>
              <a:spcAft>
                <a:spcPts val="0"/>
              </a:spcAft>
              <a:buNone/>
            </a:pPr>
            <a:r>
              <a:rPr lang="ro-RO" dirty="0"/>
              <a:t> </a:t>
            </a:r>
            <a:r>
              <a:rPr lang="ro-RO" dirty="0" smtClean="0"/>
              <a:t>  - sprijin pentru mers, echilibrare sau îmbunătățirea funcției motorii a anumitor membre</a:t>
            </a:r>
          </a:p>
          <a:p>
            <a:pPr marL="0" lvl="0" indent="0" algn="l" rtl="0">
              <a:spcBef>
                <a:spcPts val="0"/>
              </a:spcBef>
              <a:spcAft>
                <a:spcPts val="0"/>
              </a:spcAft>
              <a:buNone/>
            </a:pPr>
            <a:r>
              <a:rPr lang="ro-RO" dirty="0"/>
              <a:t> </a:t>
            </a:r>
            <a:r>
              <a:rPr lang="ro-RO" dirty="0" smtClean="0"/>
              <a:t>  </a:t>
            </a:r>
          </a:p>
          <a:p>
            <a:pPr marL="0" lvl="0" indent="0" algn="l" rtl="0">
              <a:spcBef>
                <a:spcPts val="0"/>
              </a:spcBef>
              <a:spcAft>
                <a:spcPts val="0"/>
              </a:spcAft>
              <a:buNone/>
            </a:pPr>
            <a:r>
              <a:rPr lang="ro-RO" dirty="0" smtClean="0"/>
              <a:t>Exoscheletu Exopro, pe lângă cele spuse mai sus oferă</a:t>
            </a:r>
            <a:r>
              <a:rPr lang="en-US" dirty="0" smtClean="0"/>
              <a:t>:</a:t>
            </a:r>
            <a:endParaRPr lang="ro-RO" dirty="0" smtClean="0"/>
          </a:p>
          <a:p>
            <a:pPr marL="0" lvl="0" indent="0">
              <a:buNone/>
            </a:pPr>
            <a:r>
              <a:rPr lang="ro-RO" dirty="0"/>
              <a:t> </a:t>
            </a:r>
            <a:r>
              <a:rPr lang="ro-RO" dirty="0" smtClean="0"/>
              <a:t>  - </a:t>
            </a:r>
            <a:r>
              <a:rPr lang="en-US" dirty="0" err="1"/>
              <a:t>funcționalitate</a:t>
            </a:r>
            <a:r>
              <a:rPr lang="en-US" dirty="0"/>
              <a:t> </a:t>
            </a:r>
            <a:r>
              <a:rPr lang="en-US" dirty="0" err="1"/>
              <a:t>cât</a:t>
            </a:r>
            <a:r>
              <a:rPr lang="en-US" dirty="0"/>
              <a:t> </a:t>
            </a:r>
            <a:r>
              <a:rPr lang="en-US" dirty="0" err="1"/>
              <a:t>mai</a:t>
            </a:r>
            <a:r>
              <a:rPr lang="en-US" dirty="0"/>
              <a:t> </a:t>
            </a:r>
            <a:r>
              <a:rPr lang="en-US" dirty="0" err="1"/>
              <a:t>completă</a:t>
            </a:r>
            <a:r>
              <a:rPr lang="en-US" dirty="0"/>
              <a:t> a </a:t>
            </a:r>
            <a:r>
              <a:rPr lang="en-US" dirty="0" err="1"/>
              <a:t>membrelor</a:t>
            </a:r>
            <a:r>
              <a:rPr lang="en-US" dirty="0"/>
              <a:t> </a:t>
            </a:r>
            <a:r>
              <a:rPr lang="en-US" dirty="0" err="1"/>
              <a:t>afectate</a:t>
            </a:r>
            <a:r>
              <a:rPr lang="en-US" dirty="0"/>
              <a:t>, </a:t>
            </a:r>
            <a:r>
              <a:rPr lang="en-US" dirty="0" err="1"/>
              <a:t>permitând</a:t>
            </a:r>
            <a:r>
              <a:rPr lang="en-US" dirty="0"/>
              <a:t> </a:t>
            </a:r>
            <a:r>
              <a:rPr lang="en-US" dirty="0" err="1"/>
              <a:t>utilizatorilor</a:t>
            </a:r>
            <a:r>
              <a:rPr lang="en-US" dirty="0"/>
              <a:t> </a:t>
            </a:r>
            <a:r>
              <a:rPr lang="en-US" dirty="0" err="1"/>
              <a:t>să-și</a:t>
            </a:r>
            <a:r>
              <a:rPr lang="en-US" dirty="0"/>
              <a:t> </a:t>
            </a:r>
            <a:r>
              <a:rPr lang="en-US" dirty="0" err="1"/>
              <a:t>controleze</a:t>
            </a:r>
            <a:r>
              <a:rPr lang="en-US" dirty="0"/>
              <a:t> </a:t>
            </a:r>
            <a:r>
              <a:rPr lang="en-US" dirty="0" err="1"/>
              <a:t>mișcările</a:t>
            </a:r>
            <a:r>
              <a:rPr lang="en-US" dirty="0"/>
              <a:t> cu </a:t>
            </a:r>
            <a:r>
              <a:rPr lang="en-US" dirty="0" err="1"/>
              <a:t>precizie</a:t>
            </a:r>
            <a:r>
              <a:rPr lang="en-US" dirty="0"/>
              <a:t> </a:t>
            </a:r>
            <a:r>
              <a:rPr lang="en-US" dirty="0" err="1"/>
              <a:t>și</a:t>
            </a:r>
            <a:r>
              <a:rPr lang="en-US" dirty="0"/>
              <a:t> </a:t>
            </a:r>
            <a:r>
              <a:rPr lang="en-US" dirty="0" err="1"/>
              <a:t>să</a:t>
            </a:r>
            <a:r>
              <a:rPr lang="en-US" dirty="0"/>
              <a:t> execute o </a:t>
            </a:r>
            <a:r>
              <a:rPr lang="en-US" dirty="0" err="1"/>
              <a:t>gamă</a:t>
            </a:r>
            <a:r>
              <a:rPr lang="en-US" dirty="0"/>
              <a:t> </a:t>
            </a:r>
            <a:r>
              <a:rPr lang="en-US" dirty="0" err="1"/>
              <a:t>largă</a:t>
            </a:r>
            <a:r>
              <a:rPr lang="en-US" dirty="0"/>
              <a:t> de </a:t>
            </a:r>
            <a:r>
              <a:rPr lang="en-US" dirty="0" err="1"/>
              <a:t>activități</a:t>
            </a:r>
            <a:r>
              <a:rPr lang="en-US" dirty="0"/>
              <a:t> </a:t>
            </a:r>
            <a:r>
              <a:rPr lang="en-US" dirty="0" err="1" smtClean="0"/>
              <a:t>zilnice</a:t>
            </a:r>
            <a:endParaRPr lang="ro-RO" dirty="0" smtClean="0"/>
          </a:p>
          <a:p>
            <a:pPr marL="0" lvl="0" indent="0">
              <a:buNone/>
            </a:pPr>
            <a:r>
              <a:rPr lang="ro-RO" dirty="0"/>
              <a:t> </a:t>
            </a:r>
            <a:r>
              <a:rPr lang="ro-RO" dirty="0" smtClean="0"/>
              <a:t>  - confort</a:t>
            </a:r>
          </a:p>
          <a:p>
            <a:pPr marL="0" lvl="0" indent="0">
              <a:buNone/>
            </a:pPr>
            <a:r>
              <a:rPr lang="ro-RO" dirty="0"/>
              <a:t> </a:t>
            </a:r>
            <a:r>
              <a:rPr lang="ro-RO" dirty="0" smtClean="0"/>
              <a:t>  - </a:t>
            </a:r>
            <a:r>
              <a:rPr lang="en-US" dirty="0" err="1"/>
              <a:t>mobilitate</a:t>
            </a:r>
            <a:r>
              <a:rPr lang="en-US" dirty="0"/>
              <a:t> </a:t>
            </a:r>
            <a:r>
              <a:rPr lang="en-US" dirty="0" err="1"/>
              <a:t>extinsă</a:t>
            </a:r>
            <a:r>
              <a:rPr lang="en-US" dirty="0"/>
              <a:t> </a:t>
            </a:r>
            <a:r>
              <a:rPr lang="en-US" dirty="0" err="1"/>
              <a:t>utilizatorilor</a:t>
            </a:r>
            <a:r>
              <a:rPr lang="en-US" dirty="0"/>
              <a:t>, </a:t>
            </a:r>
            <a:r>
              <a:rPr lang="en-US" dirty="0" err="1"/>
              <a:t>inclusiv</a:t>
            </a:r>
            <a:r>
              <a:rPr lang="en-US" dirty="0"/>
              <a:t> </a:t>
            </a:r>
            <a:r>
              <a:rPr lang="en-US" dirty="0" err="1"/>
              <a:t>posibilitatea</a:t>
            </a:r>
            <a:r>
              <a:rPr lang="en-US" dirty="0"/>
              <a:t> de a </a:t>
            </a:r>
            <a:r>
              <a:rPr lang="en-US" dirty="0" err="1"/>
              <a:t>urca</a:t>
            </a:r>
            <a:r>
              <a:rPr lang="en-US" dirty="0"/>
              <a:t> </a:t>
            </a:r>
            <a:r>
              <a:rPr lang="en-US" dirty="0" err="1"/>
              <a:t>și</a:t>
            </a:r>
            <a:r>
              <a:rPr lang="en-US" dirty="0"/>
              <a:t> </a:t>
            </a:r>
            <a:r>
              <a:rPr lang="en-US" dirty="0" err="1"/>
              <a:t>coborî</a:t>
            </a:r>
            <a:r>
              <a:rPr lang="en-US" dirty="0"/>
              <a:t> </a:t>
            </a:r>
            <a:r>
              <a:rPr lang="en-US" dirty="0" err="1"/>
              <a:t>scări</a:t>
            </a:r>
            <a:r>
              <a:rPr lang="en-US" dirty="0"/>
              <a:t>, de a </a:t>
            </a:r>
            <a:r>
              <a:rPr lang="en-US" dirty="0" err="1"/>
              <a:t>traversa</a:t>
            </a:r>
            <a:r>
              <a:rPr lang="en-US" dirty="0"/>
              <a:t> </a:t>
            </a:r>
            <a:r>
              <a:rPr lang="en-US" dirty="0" err="1"/>
              <a:t>terenuri</a:t>
            </a:r>
            <a:r>
              <a:rPr lang="en-US" dirty="0"/>
              <a:t> variate </a:t>
            </a:r>
            <a:r>
              <a:rPr lang="en-US" dirty="0" err="1"/>
              <a:t>și</a:t>
            </a:r>
            <a:r>
              <a:rPr lang="en-US" dirty="0"/>
              <a:t> de a se </a:t>
            </a:r>
            <a:r>
              <a:rPr lang="en-US" dirty="0" err="1"/>
              <a:t>adapta</a:t>
            </a:r>
            <a:r>
              <a:rPr lang="en-US" dirty="0"/>
              <a:t> la </a:t>
            </a:r>
            <a:r>
              <a:rPr lang="en-US" dirty="0" err="1"/>
              <a:t>diferite</a:t>
            </a:r>
            <a:r>
              <a:rPr lang="en-US" dirty="0"/>
              <a:t> </a:t>
            </a:r>
            <a:r>
              <a:rPr lang="en-US" dirty="0" err="1"/>
              <a:t>medii</a:t>
            </a:r>
            <a:r>
              <a:rPr lang="en-US" dirty="0"/>
              <a:t> </a:t>
            </a:r>
            <a:r>
              <a:rPr lang="en-US" dirty="0" err="1"/>
              <a:t>și</a:t>
            </a:r>
            <a:r>
              <a:rPr lang="en-US" dirty="0"/>
              <a:t> </a:t>
            </a:r>
            <a:r>
              <a:rPr lang="en-US" dirty="0" err="1"/>
              <a:t>condiții</a:t>
            </a:r>
            <a:r>
              <a:rPr lang="en-US" dirty="0"/>
              <a:t> de </a:t>
            </a:r>
            <a:r>
              <a:rPr lang="en-US" dirty="0" err="1" smtClean="0"/>
              <a:t>utilizare</a:t>
            </a:r>
            <a:endParaRPr lang="ro-RO" dirty="0" smtClean="0"/>
          </a:p>
          <a:p>
            <a:pPr marL="0" lvl="0" indent="0">
              <a:buNone/>
            </a:pPr>
            <a:r>
              <a:rPr lang="ro-RO" dirty="0" smtClean="0"/>
              <a:t>   - </a:t>
            </a:r>
            <a:r>
              <a:rPr lang="en-US" dirty="0" err="1"/>
              <a:t>sisteme</a:t>
            </a:r>
            <a:r>
              <a:rPr lang="en-US" dirty="0"/>
              <a:t> de </a:t>
            </a:r>
            <a:r>
              <a:rPr lang="en-US" dirty="0" err="1"/>
              <a:t>monitorizare</a:t>
            </a:r>
            <a:r>
              <a:rPr lang="en-US" dirty="0"/>
              <a:t> </a:t>
            </a:r>
            <a:r>
              <a:rPr lang="en-US" dirty="0" err="1"/>
              <a:t>și</a:t>
            </a:r>
            <a:r>
              <a:rPr lang="en-US" dirty="0"/>
              <a:t> </a:t>
            </a:r>
            <a:r>
              <a:rPr lang="en-US" dirty="0" err="1"/>
              <a:t>analiză</a:t>
            </a:r>
            <a:r>
              <a:rPr lang="en-US" dirty="0"/>
              <a:t> a </a:t>
            </a:r>
            <a:r>
              <a:rPr lang="en-US" dirty="0" err="1"/>
              <a:t>performanței</a:t>
            </a:r>
            <a:r>
              <a:rPr lang="en-US" dirty="0"/>
              <a:t>, care </a:t>
            </a:r>
            <a:r>
              <a:rPr lang="en-US" dirty="0" err="1"/>
              <a:t>urmăresc</a:t>
            </a:r>
            <a:r>
              <a:rPr lang="en-US" dirty="0"/>
              <a:t> </a:t>
            </a:r>
            <a:r>
              <a:rPr lang="en-US" dirty="0" err="1"/>
              <a:t>progresul</a:t>
            </a:r>
            <a:r>
              <a:rPr lang="en-US" dirty="0"/>
              <a:t> </a:t>
            </a:r>
            <a:r>
              <a:rPr lang="en-US" dirty="0" err="1"/>
              <a:t>utilizatorului</a:t>
            </a:r>
            <a:r>
              <a:rPr lang="en-US" dirty="0"/>
              <a:t> </a:t>
            </a:r>
            <a:r>
              <a:rPr lang="en-US" dirty="0" err="1"/>
              <a:t>în</a:t>
            </a:r>
            <a:r>
              <a:rPr lang="en-US" dirty="0"/>
              <a:t> </a:t>
            </a:r>
            <a:r>
              <a:rPr lang="en-US" dirty="0" err="1"/>
              <a:t>timp</a:t>
            </a:r>
            <a:r>
              <a:rPr lang="en-US" dirty="0"/>
              <a:t> real </a:t>
            </a:r>
            <a:r>
              <a:rPr lang="en-US" dirty="0" err="1"/>
              <a:t>și</a:t>
            </a:r>
            <a:r>
              <a:rPr lang="en-US" dirty="0"/>
              <a:t> </a:t>
            </a:r>
            <a:r>
              <a:rPr lang="en-US" dirty="0" err="1"/>
              <a:t>oferă</a:t>
            </a:r>
            <a:r>
              <a:rPr lang="en-US" dirty="0"/>
              <a:t> date </a:t>
            </a:r>
            <a:r>
              <a:rPr lang="en-US" dirty="0" err="1"/>
              <a:t>și</a:t>
            </a:r>
            <a:r>
              <a:rPr lang="en-US" dirty="0"/>
              <a:t> feedback </a:t>
            </a:r>
            <a:r>
              <a:rPr lang="en-US" dirty="0" err="1"/>
              <a:t>pentru</a:t>
            </a:r>
            <a:r>
              <a:rPr lang="en-US" dirty="0"/>
              <a:t> </a:t>
            </a:r>
            <a:r>
              <a:rPr lang="en-US" dirty="0" err="1"/>
              <a:t>optimizarea</a:t>
            </a:r>
            <a:r>
              <a:rPr lang="en-US" dirty="0"/>
              <a:t> </a:t>
            </a:r>
            <a:r>
              <a:rPr lang="en-US" dirty="0" err="1"/>
              <a:t>reabilitării</a:t>
            </a:r>
            <a:r>
              <a:rPr lang="en-US" dirty="0"/>
              <a:t> </a:t>
            </a:r>
            <a:r>
              <a:rPr lang="en-US" dirty="0" err="1"/>
              <a:t>și</a:t>
            </a:r>
            <a:r>
              <a:rPr lang="en-US" dirty="0"/>
              <a:t> a </a:t>
            </a:r>
            <a:r>
              <a:rPr lang="en-US" dirty="0" err="1"/>
              <a:t>rezultatelor</a:t>
            </a:r>
            <a:r>
              <a:rPr lang="en-US" dirty="0"/>
              <a:t> </a:t>
            </a:r>
            <a:r>
              <a:rPr lang="en-US" dirty="0" err="1"/>
              <a:t>terapeutice</a:t>
            </a:r>
            <a:endParaRPr lang="ro-RO" dirty="0" smtClean="0"/>
          </a:p>
        </p:txBody>
      </p:sp>
      <p:cxnSp>
        <p:nvCxnSpPr>
          <p:cNvPr id="216" name="Google Shape;216;p44"/>
          <p:cNvCxnSpPr/>
          <p:nvPr/>
        </p:nvCxnSpPr>
        <p:spPr>
          <a:xfrm>
            <a:off x="3039299" y="97400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1</a:t>
            </a:r>
            <a:endParaRPr dirty="0"/>
          </a:p>
        </p:txBody>
      </p:sp>
      <p:sp>
        <p:nvSpPr>
          <p:cNvPr id="179" name="Google Shape;179;p40"/>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p>
            <a:r>
              <a:rPr lang="en-US" dirty="0" err="1" smtClean="0">
                <a:solidFill>
                  <a:schemeClr val="tx2">
                    <a:lumMod val="75000"/>
                  </a:schemeClr>
                </a:solidFill>
              </a:rPr>
              <a:t>Lokomat</a:t>
            </a:r>
            <a:endParaRPr dirty="0">
              <a:solidFill>
                <a:schemeClr val="tx2">
                  <a:lumMod val="75000"/>
                </a:schemeClr>
              </a:solidFill>
            </a:endParaRPr>
          </a:p>
        </p:txBody>
      </p:sp>
      <p:sp>
        <p:nvSpPr>
          <p:cNvPr id="181" name="Google Shape;181;p40"/>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p>
            <a:pPr lvl="0"/>
            <a:r>
              <a:rPr lang="en-US" dirty="0" err="1" smtClean="0">
                <a:solidFill>
                  <a:schemeClr val="tx2">
                    <a:lumMod val="75000"/>
                  </a:schemeClr>
                </a:solidFill>
              </a:rPr>
              <a:t>Ekso</a:t>
            </a:r>
            <a:r>
              <a:rPr lang="en-US" dirty="0" smtClean="0">
                <a:solidFill>
                  <a:schemeClr val="tx2">
                    <a:lumMod val="75000"/>
                  </a:schemeClr>
                </a:solidFill>
              </a:rPr>
              <a:t> </a:t>
            </a:r>
            <a:r>
              <a:rPr lang="en-US" dirty="0">
                <a:solidFill>
                  <a:schemeClr val="tx2">
                    <a:lumMod val="75000"/>
                  </a:schemeClr>
                </a:solidFill>
              </a:rPr>
              <a:t>NR</a:t>
            </a:r>
            <a:endParaRPr dirty="0">
              <a:solidFill>
                <a:schemeClr val="tx2">
                  <a:lumMod val="75000"/>
                </a:schemeClr>
              </a:solidFill>
            </a:endParaRPr>
          </a:p>
        </p:txBody>
      </p:sp>
      <p:sp>
        <p:nvSpPr>
          <p:cNvPr id="183" name="Google Shape;183;p40"/>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chemeClr val="tx2">
                    <a:lumMod val="75000"/>
                  </a:schemeClr>
                </a:solidFill>
              </a:rPr>
              <a:t>AxoSuits</a:t>
            </a:r>
            <a:endParaRPr dirty="0">
              <a:solidFill>
                <a:schemeClr val="tx2">
                  <a:lumMod val="75000"/>
                </a:schemeClr>
              </a:solidFill>
            </a:endParaRPr>
          </a:p>
        </p:txBody>
      </p:sp>
      <p:sp>
        <p:nvSpPr>
          <p:cNvPr id="184" name="Google Shape;184;p40"/>
          <p:cNvSpPr txBox="1">
            <a:spLocks noGrp="1"/>
          </p:cNvSpPr>
          <p:nvPr>
            <p:ph type="subTitle" idx="5"/>
          </p:nvPr>
        </p:nvSpPr>
        <p:spPr>
          <a:xfrm>
            <a:off x="1016651" y="3148075"/>
            <a:ext cx="2215224" cy="1235100"/>
          </a:xfrm>
          <a:prstGeom prst="rect">
            <a:avLst/>
          </a:prstGeom>
        </p:spPr>
        <p:txBody>
          <a:bodyPr spcFirstLastPara="1" wrap="square" lIns="91425" tIns="91425" rIns="91425" bIns="91425" anchor="t" anchorCtr="0">
            <a:noAutofit/>
          </a:bodyPr>
          <a:lstStyle/>
          <a:p>
            <a:pPr algn="l"/>
            <a:r>
              <a:rPr lang="en-US" dirty="0" smtClean="0">
                <a:solidFill>
                  <a:schemeClr val="bg1"/>
                </a:solidFill>
              </a:rPr>
              <a:t>  -</a:t>
            </a:r>
            <a:r>
              <a:rPr lang="en-US" dirty="0">
                <a:solidFill>
                  <a:schemeClr val="bg1"/>
                </a:solidFill>
              </a:rPr>
              <a:t>profit 300 mii </a:t>
            </a:r>
            <a:r>
              <a:rPr lang="en-US" dirty="0" smtClean="0">
                <a:solidFill>
                  <a:schemeClr val="bg1"/>
                </a:solidFill>
              </a:rPr>
              <a:t>euro</a:t>
            </a:r>
          </a:p>
          <a:p>
            <a:pPr algn="l"/>
            <a:r>
              <a:rPr lang="en-US" dirty="0" smtClean="0">
                <a:solidFill>
                  <a:schemeClr val="bg1"/>
                </a:solidFill>
              </a:rPr>
              <a:t>  -</a:t>
            </a:r>
            <a:r>
              <a:rPr lang="en-US" dirty="0" err="1" smtClean="0">
                <a:solidFill>
                  <a:schemeClr val="bg1"/>
                </a:solidFill>
              </a:rPr>
              <a:t>cifra</a:t>
            </a:r>
            <a:r>
              <a:rPr lang="en-US" dirty="0" smtClean="0">
                <a:solidFill>
                  <a:schemeClr val="bg1"/>
                </a:solidFill>
              </a:rPr>
              <a:t> </a:t>
            </a:r>
            <a:r>
              <a:rPr lang="en-US" dirty="0">
                <a:solidFill>
                  <a:schemeClr val="bg1"/>
                </a:solidFill>
              </a:rPr>
              <a:t>de </a:t>
            </a:r>
            <a:r>
              <a:rPr lang="en-US" dirty="0" err="1">
                <a:solidFill>
                  <a:schemeClr val="bg1"/>
                </a:solidFill>
              </a:rPr>
              <a:t>afaceri</a:t>
            </a:r>
            <a:r>
              <a:rPr lang="en-US" dirty="0">
                <a:solidFill>
                  <a:schemeClr val="bg1"/>
                </a:solidFill>
              </a:rPr>
              <a:t> 25 mii euro</a:t>
            </a:r>
          </a:p>
          <a:p>
            <a:pPr marL="0" lvl="0" indent="0" algn="ctr" rtl="0">
              <a:spcBef>
                <a:spcPts val="0"/>
              </a:spcBef>
              <a:spcAft>
                <a:spcPts val="0"/>
              </a:spcAft>
              <a:buNone/>
            </a:pPr>
            <a:endParaRPr dirty="0"/>
          </a:p>
        </p:txBody>
      </p:sp>
      <p:sp>
        <p:nvSpPr>
          <p:cNvPr id="185" name="Google Shape;185;p40"/>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2</a:t>
            </a:r>
            <a:endParaRPr dirty="0"/>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3</a:t>
            </a:r>
            <a:endParaRPr dirty="0"/>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Rectangle 1"/>
          <p:cNvSpPr/>
          <p:nvPr/>
        </p:nvSpPr>
        <p:spPr>
          <a:xfrm>
            <a:off x="2764611" y="1065350"/>
            <a:ext cx="3320140" cy="523220"/>
          </a:xfrm>
          <a:prstGeom prst="rect">
            <a:avLst/>
          </a:prstGeom>
        </p:spPr>
        <p:txBody>
          <a:bodyPr wrap="none">
            <a:spAutoFit/>
          </a:bodyPr>
          <a:lstStyle/>
          <a:p>
            <a:r>
              <a:rPr lang="en-US" sz="2800" b="1" dirty="0">
                <a:solidFill>
                  <a:schemeClr val="tx2">
                    <a:lumMod val="75000"/>
                  </a:schemeClr>
                </a:solidFill>
              </a:rPr>
              <a:t>Top 3 </a:t>
            </a:r>
            <a:r>
              <a:rPr lang="en-US" sz="2800" b="1" dirty="0" err="1" smtClean="0">
                <a:solidFill>
                  <a:schemeClr val="tx2">
                    <a:lumMod val="75000"/>
                  </a:schemeClr>
                </a:solidFill>
              </a:rPr>
              <a:t>competitori</a:t>
            </a:r>
            <a:r>
              <a:rPr lang="en-US" sz="2800" b="1" dirty="0">
                <a:solidFill>
                  <a:schemeClr val="tx2">
                    <a:lumMod val="75000"/>
                  </a:schemeClr>
                </a:solidFill>
              </a:rPr>
              <a:t>:</a:t>
            </a:r>
          </a:p>
        </p:txBody>
      </p:sp>
      <p:cxnSp>
        <p:nvCxnSpPr>
          <p:cNvPr id="15" name="Google Shape;216;p44"/>
          <p:cNvCxnSpPr/>
          <p:nvPr/>
        </p:nvCxnSpPr>
        <p:spPr>
          <a:xfrm>
            <a:off x="2586137" y="1495914"/>
            <a:ext cx="3420606" cy="17073"/>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7" name="TextBox 6"/>
          <p:cNvSpPr txBox="1"/>
          <p:nvPr/>
        </p:nvSpPr>
        <p:spPr>
          <a:xfrm>
            <a:off x="92148" y="2571750"/>
            <a:ext cx="3537097" cy="2554545"/>
          </a:xfrm>
          <a:prstGeom prst="rect">
            <a:avLst/>
          </a:prstGeom>
          <a:noFill/>
        </p:spPr>
        <p:txBody>
          <a:bodyPr wrap="square" rtlCol="0">
            <a:spAutoFit/>
          </a:bodyPr>
          <a:lstStyle/>
          <a:p>
            <a:r>
              <a:rPr lang="en-US" sz="1600" dirty="0" smtClean="0">
                <a:solidFill>
                  <a:schemeClr val="bg1"/>
                </a:solidFill>
                <a:latin typeface="Montserrat" panose="020B0604020202020204" charset="0"/>
              </a:rPr>
              <a:t>   </a:t>
            </a:r>
            <a:r>
              <a:rPr lang="en-US" sz="1600" dirty="0" err="1" smtClean="0">
                <a:solidFill>
                  <a:schemeClr val="bg1"/>
                </a:solidFill>
                <a:latin typeface="Montserrat" panose="020B0604020202020204" charset="0"/>
              </a:rPr>
              <a:t>Robotul</a:t>
            </a:r>
            <a:r>
              <a:rPr lang="en-US" sz="1600" dirty="0" smtClean="0">
                <a:solidFill>
                  <a:schemeClr val="bg1"/>
                </a:solidFill>
                <a:latin typeface="Montserrat" panose="020B0604020202020204" charset="0"/>
              </a:rPr>
              <a:t> </a:t>
            </a:r>
            <a:r>
              <a:rPr lang="en-US" sz="1600" dirty="0">
                <a:solidFill>
                  <a:schemeClr val="bg1"/>
                </a:solidFill>
                <a:latin typeface="Montserrat" panose="020B0604020202020204" charset="0"/>
              </a:rPr>
              <a:t>le </a:t>
            </a:r>
            <a:r>
              <a:rPr lang="en-US" sz="1600" dirty="0" err="1">
                <a:solidFill>
                  <a:schemeClr val="bg1"/>
                </a:solidFill>
                <a:latin typeface="Montserrat" panose="020B0604020202020204" charset="0"/>
              </a:rPr>
              <a:t>permite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persoanelor</a:t>
            </a:r>
            <a:r>
              <a:rPr lang="en-US" sz="1600" dirty="0">
                <a:solidFill>
                  <a:schemeClr val="bg1"/>
                </a:solidFill>
                <a:latin typeface="Montserrat" panose="020B0604020202020204" charset="0"/>
              </a:rPr>
              <a:t> cu </a:t>
            </a:r>
            <a:r>
              <a:rPr lang="en-US" sz="1600" dirty="0" err="1">
                <a:solidFill>
                  <a:schemeClr val="bg1"/>
                </a:solidFill>
                <a:latin typeface="Montserrat" panose="020B0604020202020204" charset="0"/>
              </a:rPr>
              <a:t>deficienţe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locomotorii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să</a:t>
            </a:r>
            <a:r>
              <a:rPr lang="en-US" sz="1600" dirty="0">
                <a:solidFill>
                  <a:schemeClr val="bg1"/>
                </a:solidFill>
                <a:latin typeface="Montserrat" panose="020B0604020202020204" charset="0"/>
              </a:rPr>
              <a:t> se </a:t>
            </a:r>
            <a:r>
              <a:rPr lang="en-US" sz="1600" dirty="0" err="1">
                <a:solidFill>
                  <a:schemeClr val="bg1"/>
                </a:solidFill>
                <a:latin typeface="Montserrat" panose="020B0604020202020204" charset="0"/>
              </a:rPr>
              <a:t>deplaseze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propriile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picioare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fiind</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potrivit</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atât</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în</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programele</a:t>
            </a:r>
            <a:r>
              <a:rPr lang="en-US" sz="1600" dirty="0">
                <a:solidFill>
                  <a:schemeClr val="bg1"/>
                </a:solidFill>
                <a:latin typeface="Montserrat" panose="020B0604020202020204" charset="0"/>
              </a:rPr>
              <a:t> de </a:t>
            </a:r>
            <a:r>
              <a:rPr lang="en-US" sz="1600" dirty="0" err="1">
                <a:solidFill>
                  <a:schemeClr val="bg1"/>
                </a:solidFill>
                <a:latin typeface="Montserrat" panose="020B0604020202020204" charset="0"/>
              </a:rPr>
              <a:t>recuperare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medicală</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cât</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şi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pentru</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creşterea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calităţii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vieţii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în</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cazul</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pacienţilor</a:t>
            </a:r>
            <a:r>
              <a:rPr lang="en-US" sz="1600" dirty="0">
                <a:solidFill>
                  <a:schemeClr val="bg1"/>
                </a:solidFill>
                <a:latin typeface="Montserrat" panose="020B0604020202020204" charset="0"/>
              </a:rPr>
              <a:t> </a:t>
            </a:r>
            <a:r>
              <a:rPr lang="en-US" sz="1600" dirty="0" err="1" smtClean="0">
                <a:solidFill>
                  <a:schemeClr val="bg1"/>
                </a:solidFill>
                <a:latin typeface="Montserrat" panose="020B0604020202020204" charset="0"/>
              </a:rPr>
              <a:t>irecuperabili</a:t>
            </a:r>
            <a:r>
              <a:rPr lang="en-US" sz="1600" dirty="0" smtClean="0">
                <a:solidFill>
                  <a:schemeClr val="bg1"/>
                </a:solidFill>
                <a:latin typeface="Montserrat" panose="020B0604020202020204" charset="0"/>
              </a:rPr>
              <a:t>.</a:t>
            </a:r>
          </a:p>
          <a:p>
            <a:r>
              <a:rPr lang="en-US" sz="1600" dirty="0">
                <a:solidFill>
                  <a:schemeClr val="bg1"/>
                </a:solidFill>
                <a:latin typeface="Montserrat" panose="020B0604020202020204" charset="0"/>
              </a:rPr>
              <a:t> </a:t>
            </a:r>
            <a:r>
              <a:rPr lang="en-US" sz="1600" dirty="0" smtClean="0">
                <a:solidFill>
                  <a:schemeClr val="bg1"/>
                </a:solidFill>
                <a:latin typeface="Montserrat" panose="020B0604020202020204" charset="0"/>
              </a:rPr>
              <a:t>  </a:t>
            </a:r>
            <a:r>
              <a:rPr lang="en-US" sz="1600" dirty="0" err="1" smtClean="0">
                <a:solidFill>
                  <a:schemeClr val="bg1"/>
                </a:solidFill>
                <a:latin typeface="Montserrat" panose="020B0604020202020204" charset="0"/>
              </a:rPr>
              <a:t>Robotul</a:t>
            </a:r>
            <a:r>
              <a:rPr lang="en-US" sz="1600" dirty="0" smtClean="0">
                <a:solidFill>
                  <a:schemeClr val="bg1"/>
                </a:solidFill>
                <a:latin typeface="Montserrat" panose="020B0604020202020204" charset="0"/>
              </a:rPr>
              <a:t> </a:t>
            </a:r>
            <a:r>
              <a:rPr lang="en-US" sz="1600" dirty="0" err="1">
                <a:solidFill>
                  <a:schemeClr val="bg1"/>
                </a:solidFill>
                <a:latin typeface="Montserrat" panose="020B0604020202020204" charset="0"/>
              </a:rPr>
              <a:t>este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destinat</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şi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persoanelor</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în</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vârstă</a:t>
            </a:r>
            <a:r>
              <a:rPr lang="en-US" sz="1600" dirty="0">
                <a:solidFill>
                  <a:schemeClr val="bg1"/>
                </a:solidFill>
                <a:latin typeface="Montserrat" panose="020B0604020202020204" charset="0"/>
              </a:rPr>
              <a:t> care au </a:t>
            </a:r>
            <a:r>
              <a:rPr lang="en-US" sz="1600" dirty="0" err="1">
                <a:solidFill>
                  <a:schemeClr val="bg1"/>
                </a:solidFill>
                <a:latin typeface="Montserrat" panose="020B0604020202020204" charset="0"/>
              </a:rPr>
              <a:t>probleme</a:t>
            </a:r>
            <a:r>
              <a:rPr lang="en-US" sz="1600" dirty="0">
                <a:solidFill>
                  <a:schemeClr val="bg1"/>
                </a:solidFill>
                <a:latin typeface="Montserrat" panose="020B0604020202020204" charset="0"/>
              </a:rPr>
              <a:t>. </a:t>
            </a:r>
            <a:endParaRPr lang="en-US" sz="1800" dirty="0">
              <a:solidFill>
                <a:schemeClr val="bg1"/>
              </a:solidFill>
              <a:latin typeface="Montserrat" panose="020B0604020202020204" charset="0"/>
            </a:endParaRPr>
          </a:p>
        </p:txBody>
      </p:sp>
      <p:sp>
        <p:nvSpPr>
          <p:cNvPr id="8" name="TextBox 7"/>
          <p:cNvSpPr txBox="1"/>
          <p:nvPr/>
        </p:nvSpPr>
        <p:spPr>
          <a:xfrm>
            <a:off x="489098" y="141768"/>
            <a:ext cx="1970567" cy="461665"/>
          </a:xfrm>
          <a:prstGeom prst="rect">
            <a:avLst/>
          </a:prstGeom>
          <a:noFill/>
        </p:spPr>
        <p:txBody>
          <a:bodyPr wrap="square" rtlCol="0">
            <a:spAutoFit/>
          </a:bodyPr>
          <a:lstStyle/>
          <a:p>
            <a:r>
              <a:rPr lang="en-US" sz="2400" b="1" dirty="0" smtClean="0">
                <a:solidFill>
                  <a:schemeClr val="tx2">
                    <a:lumMod val="75000"/>
                  </a:schemeClr>
                </a:solidFill>
                <a:latin typeface="Montserrat" panose="020B0604020202020204" charset="0"/>
              </a:rPr>
              <a:t>1. </a:t>
            </a:r>
            <a:r>
              <a:rPr lang="en-US" sz="2400" b="1" dirty="0" err="1" smtClean="0">
                <a:solidFill>
                  <a:schemeClr val="tx2">
                    <a:lumMod val="75000"/>
                  </a:schemeClr>
                </a:solidFill>
                <a:latin typeface="Montserrat" panose="020B0604020202020204" charset="0"/>
              </a:rPr>
              <a:t>AxoSuits</a:t>
            </a:r>
            <a:endParaRPr lang="en-US" sz="2400" b="1" dirty="0">
              <a:solidFill>
                <a:schemeClr val="tx2">
                  <a:lumMod val="75000"/>
                </a:schemeClr>
              </a:solidFill>
              <a:latin typeface="Montserrat" panose="020B0604020202020204" charset="0"/>
            </a:endParaRPr>
          </a:p>
        </p:txBody>
      </p:sp>
      <p:pic>
        <p:nvPicPr>
          <p:cNvPr id="10" name="Picture 9"/>
          <p:cNvPicPr>
            <a:picLocks noChangeAspect="1"/>
          </p:cNvPicPr>
          <p:nvPr/>
        </p:nvPicPr>
        <p:blipFill>
          <a:blip r:embed="rId3"/>
          <a:stretch>
            <a:fillRect/>
          </a:stretch>
        </p:blipFill>
        <p:spPr>
          <a:xfrm>
            <a:off x="4001385" y="0"/>
            <a:ext cx="5209953" cy="5143500"/>
          </a:xfrm>
          <a:prstGeom prst="rect">
            <a:avLst/>
          </a:prstGeom>
        </p:spPr>
      </p:pic>
      <p:sp>
        <p:nvSpPr>
          <p:cNvPr id="2" name="Rectangle 1"/>
          <p:cNvSpPr/>
          <p:nvPr/>
        </p:nvSpPr>
        <p:spPr>
          <a:xfrm>
            <a:off x="92148" y="821418"/>
            <a:ext cx="3622159" cy="1815882"/>
          </a:xfrm>
          <a:prstGeom prst="rect">
            <a:avLst/>
          </a:prstGeom>
        </p:spPr>
        <p:txBody>
          <a:bodyPr wrap="square">
            <a:spAutoFit/>
          </a:bodyPr>
          <a:lstStyle/>
          <a:p>
            <a:r>
              <a:rPr lang="en-US" sz="1600" dirty="0">
                <a:solidFill>
                  <a:schemeClr val="bg1"/>
                </a:solidFill>
                <a:latin typeface="Montserrat" panose="020B0604020202020204" charset="0"/>
              </a:rPr>
              <a:t> </a:t>
            </a:r>
            <a:r>
              <a:rPr lang="en-US" sz="1600" dirty="0" smtClean="0">
                <a:solidFill>
                  <a:schemeClr val="bg1"/>
                </a:solidFill>
                <a:latin typeface="Montserrat" panose="020B0604020202020204" charset="0"/>
              </a:rPr>
              <a:t>  </a:t>
            </a:r>
            <a:r>
              <a:rPr lang="en-US" sz="1600" dirty="0" err="1" smtClean="0">
                <a:solidFill>
                  <a:schemeClr val="bg1"/>
                </a:solidFill>
                <a:latin typeface="Montserrat" panose="020B0604020202020204" charset="0"/>
              </a:rPr>
              <a:t>AxoSuits</a:t>
            </a:r>
            <a:r>
              <a:rPr lang="en-US" sz="1600" dirty="0" smtClean="0">
                <a:solidFill>
                  <a:schemeClr val="bg1"/>
                </a:solidFill>
                <a:latin typeface="Montserrat" panose="020B0604020202020204" charset="0"/>
              </a:rPr>
              <a:t> </a:t>
            </a:r>
            <a:r>
              <a:rPr lang="en-US" sz="1600" dirty="0" err="1">
                <a:solidFill>
                  <a:schemeClr val="bg1"/>
                </a:solidFill>
                <a:latin typeface="Montserrat" panose="020B0604020202020204" charset="0"/>
              </a:rPr>
              <a:t>este</a:t>
            </a:r>
            <a:r>
              <a:rPr lang="en-US" sz="1600" dirty="0">
                <a:solidFill>
                  <a:schemeClr val="bg1"/>
                </a:solidFill>
                <a:latin typeface="Montserrat" panose="020B0604020202020204" charset="0"/>
              </a:rPr>
              <a:t> o </a:t>
            </a:r>
            <a:r>
              <a:rPr lang="en-US" sz="1600" dirty="0" err="1">
                <a:solidFill>
                  <a:schemeClr val="bg1"/>
                </a:solidFill>
                <a:latin typeface="Montserrat" panose="020B0604020202020204" charset="0"/>
              </a:rPr>
              <a:t>companie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specializată</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în</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producția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și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dezvoltarea</a:t>
            </a:r>
            <a:r>
              <a:rPr lang="en-US" sz="1600" dirty="0">
                <a:solidFill>
                  <a:schemeClr val="bg1"/>
                </a:solidFill>
                <a:latin typeface="Montserrat" panose="020B0604020202020204" charset="0"/>
              </a:rPr>
              <a:t> de </a:t>
            </a:r>
            <a:r>
              <a:rPr lang="en-US" sz="1600" dirty="0" err="1">
                <a:solidFill>
                  <a:schemeClr val="bg1"/>
                </a:solidFill>
                <a:latin typeface="Montserrat" panose="020B0604020202020204" charset="0"/>
              </a:rPr>
              <a:t>exoschelete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echipamente</a:t>
            </a:r>
            <a:r>
              <a:rPr lang="en-US" sz="1600" dirty="0">
                <a:solidFill>
                  <a:schemeClr val="bg1"/>
                </a:solidFill>
                <a:latin typeface="Montserrat" panose="020B0604020202020204" charset="0"/>
              </a:rPr>
              <a:t> care pot fi </a:t>
            </a:r>
            <a:r>
              <a:rPr lang="en-US" sz="1600" dirty="0" err="1">
                <a:solidFill>
                  <a:schemeClr val="bg1"/>
                </a:solidFill>
                <a:latin typeface="Montserrat" panose="020B0604020202020204" charset="0"/>
              </a:rPr>
              <a:t>utilizate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pentru</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asistență</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medicală</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industrie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sau</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chiar</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în</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scopuri</a:t>
            </a:r>
            <a:r>
              <a:rPr lang="en-US" sz="1600" dirty="0">
                <a:solidFill>
                  <a:schemeClr val="bg1"/>
                </a:solidFill>
                <a:latin typeface="Montserrat" panose="020B0604020202020204" charset="0"/>
              </a:rPr>
              <a:t> </a:t>
            </a:r>
            <a:r>
              <a:rPr lang="en-US" sz="1600" dirty="0" err="1" smtClean="0">
                <a:solidFill>
                  <a:schemeClr val="bg1"/>
                </a:solidFill>
                <a:latin typeface="Montserrat" panose="020B0604020202020204" charset="0"/>
              </a:rPr>
              <a:t>militare</a:t>
            </a:r>
            <a:r>
              <a:rPr lang="en-US" dirty="0">
                <a:solidFill>
                  <a:schemeClr val="bg1"/>
                </a:solidFill>
              </a:rPr>
              <a:t>.</a:t>
            </a:r>
            <a:endParaRPr lang="en-US" dirty="0"/>
          </a:p>
        </p:txBody>
      </p:sp>
      <p:grpSp>
        <p:nvGrpSpPr>
          <p:cNvPr id="9" name="Google Shape;252;p46"/>
          <p:cNvGrpSpPr/>
          <p:nvPr/>
        </p:nvGrpSpPr>
        <p:grpSpPr>
          <a:xfrm>
            <a:off x="3186572" y="159104"/>
            <a:ext cx="442673" cy="426992"/>
            <a:chOff x="1284212" y="1963766"/>
            <a:chExt cx="379489" cy="366046"/>
          </a:xfrm>
        </p:grpSpPr>
        <p:sp>
          <p:nvSpPr>
            <p:cNvPr id="11"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2" name="TextBox 1"/>
          <p:cNvSpPr txBox="1"/>
          <p:nvPr/>
        </p:nvSpPr>
        <p:spPr>
          <a:xfrm>
            <a:off x="4763386" y="1346791"/>
            <a:ext cx="4380614" cy="3508653"/>
          </a:xfrm>
          <a:prstGeom prst="rect">
            <a:avLst/>
          </a:prstGeom>
          <a:noFill/>
        </p:spPr>
        <p:txBody>
          <a:bodyPr wrap="square" rtlCol="0">
            <a:spAutoFit/>
          </a:bodyPr>
          <a:lstStyle/>
          <a:p>
            <a:r>
              <a:rPr lang="en-US" sz="1600" dirty="0" smtClean="0">
                <a:solidFill>
                  <a:schemeClr val="bg1"/>
                </a:solidFill>
                <a:latin typeface="Montserrat" panose="020B0604020202020204" charset="0"/>
              </a:rPr>
              <a:t>   </a:t>
            </a:r>
            <a:r>
              <a:rPr lang="en-US" sz="1600" dirty="0" err="1" smtClean="0">
                <a:solidFill>
                  <a:schemeClr val="bg1"/>
                </a:solidFill>
                <a:latin typeface="Montserrat" panose="020B0604020202020204" charset="0"/>
              </a:rPr>
              <a:t>Terapia</a:t>
            </a:r>
            <a:r>
              <a:rPr lang="en-US" sz="1600" dirty="0" smtClean="0">
                <a:solidFill>
                  <a:schemeClr val="bg1"/>
                </a:solidFill>
                <a:latin typeface="Montserrat" panose="020B0604020202020204" charset="0"/>
              </a:rPr>
              <a:t> </a:t>
            </a:r>
            <a:r>
              <a:rPr lang="en-US" sz="1600" dirty="0" err="1" smtClean="0">
                <a:solidFill>
                  <a:schemeClr val="bg1"/>
                </a:solidFill>
                <a:latin typeface="Montserrat" panose="020B0604020202020204" charset="0"/>
              </a:rPr>
              <a:t>Lokomat</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este</a:t>
            </a:r>
            <a:r>
              <a:rPr lang="en-US" sz="1600" dirty="0">
                <a:solidFill>
                  <a:schemeClr val="bg1"/>
                </a:solidFill>
                <a:latin typeface="Montserrat" panose="020B0604020202020204" charset="0"/>
              </a:rPr>
              <a:t> un </a:t>
            </a:r>
            <a:r>
              <a:rPr lang="en-US" sz="1600" dirty="0" err="1">
                <a:solidFill>
                  <a:schemeClr val="bg1"/>
                </a:solidFill>
                <a:latin typeface="Montserrat" panose="020B0604020202020204" charset="0"/>
              </a:rPr>
              <a:t>antrenament</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eficient</a:t>
            </a:r>
            <a:r>
              <a:rPr lang="en-US" sz="1600" dirty="0">
                <a:solidFill>
                  <a:schemeClr val="bg1"/>
                </a:solidFill>
                <a:latin typeface="Montserrat" panose="020B0604020202020204" charset="0"/>
              </a:rPr>
              <a:t> de </a:t>
            </a:r>
            <a:r>
              <a:rPr lang="en-US" sz="1600" dirty="0" err="1">
                <a:solidFill>
                  <a:schemeClr val="bg1"/>
                </a:solidFill>
                <a:latin typeface="Montserrat" panose="020B0604020202020204" charset="0"/>
              </a:rPr>
              <a:t>recuperare</a:t>
            </a:r>
            <a:r>
              <a:rPr lang="en-US" sz="1600" dirty="0">
                <a:solidFill>
                  <a:schemeClr val="bg1"/>
                </a:solidFill>
                <a:latin typeface="Montserrat" panose="020B0604020202020204" charset="0"/>
              </a:rPr>
              <a:t> a </a:t>
            </a:r>
            <a:r>
              <a:rPr lang="en-US" sz="1600" dirty="0" err="1">
                <a:solidFill>
                  <a:schemeClr val="bg1"/>
                </a:solidFill>
                <a:latin typeface="Montserrat" panose="020B0604020202020204" charset="0"/>
              </a:rPr>
              <a:t>mersului</a:t>
            </a:r>
            <a:r>
              <a:rPr lang="en-US" sz="1600" dirty="0">
                <a:solidFill>
                  <a:schemeClr val="bg1"/>
                </a:solidFill>
                <a:latin typeface="Montserrat" panose="020B0604020202020204" charset="0"/>
              </a:rPr>
              <a:t>, la </a:t>
            </a:r>
            <a:r>
              <a:rPr lang="en-US" sz="1600" dirty="0" err="1">
                <a:solidFill>
                  <a:schemeClr val="bg1"/>
                </a:solidFill>
                <a:latin typeface="Montserrat" panose="020B0604020202020204" charset="0"/>
              </a:rPr>
              <a:t>intensitate</a:t>
            </a:r>
            <a:r>
              <a:rPr lang="en-US" sz="1600" dirty="0">
                <a:solidFill>
                  <a:schemeClr val="bg1"/>
                </a:solidFill>
                <a:latin typeface="Montserrat" panose="020B0604020202020204" charset="0"/>
              </a:rPr>
              <a:t> mare cu </a:t>
            </a:r>
            <a:r>
              <a:rPr lang="en-US" sz="1600" dirty="0" err="1">
                <a:solidFill>
                  <a:schemeClr val="bg1"/>
                </a:solidFill>
                <a:latin typeface="Montserrat" panose="020B0604020202020204" charset="0"/>
              </a:rPr>
              <a:t>scopul</a:t>
            </a:r>
            <a:r>
              <a:rPr lang="en-US" sz="1600" dirty="0">
                <a:solidFill>
                  <a:schemeClr val="bg1"/>
                </a:solidFill>
                <a:latin typeface="Montserrat" panose="020B0604020202020204" charset="0"/>
              </a:rPr>
              <a:t> de a </a:t>
            </a:r>
            <a:r>
              <a:rPr lang="en-US" sz="1600" dirty="0" err="1">
                <a:solidFill>
                  <a:schemeClr val="bg1"/>
                </a:solidFill>
                <a:latin typeface="Montserrat" panose="020B0604020202020204" charset="0"/>
              </a:rPr>
              <a:t>restabili</a:t>
            </a:r>
            <a:r>
              <a:rPr lang="en-US" sz="1600" dirty="0">
                <a:solidFill>
                  <a:schemeClr val="bg1"/>
                </a:solidFill>
                <a:latin typeface="Montserrat" panose="020B0604020202020204" charset="0"/>
              </a:rPr>
              <a:t> un </a:t>
            </a:r>
            <a:r>
              <a:rPr lang="en-US" sz="1600" dirty="0" err="1">
                <a:solidFill>
                  <a:schemeClr val="bg1"/>
                </a:solidFill>
                <a:latin typeface="Montserrat" panose="020B0604020202020204" charset="0"/>
              </a:rPr>
              <a:t>tipar</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fiziologic</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corect</a:t>
            </a:r>
            <a:r>
              <a:rPr lang="en-US" sz="1600" dirty="0">
                <a:solidFill>
                  <a:schemeClr val="bg1"/>
                </a:solidFill>
                <a:latin typeface="Montserrat" panose="020B0604020202020204" charset="0"/>
              </a:rPr>
              <a:t> al </a:t>
            </a:r>
            <a:r>
              <a:rPr lang="en-US" sz="1600" dirty="0" err="1">
                <a:solidFill>
                  <a:schemeClr val="bg1"/>
                </a:solidFill>
                <a:latin typeface="Montserrat" panose="020B0604020202020204" charset="0"/>
              </a:rPr>
              <a:t>mersului</a:t>
            </a:r>
            <a:r>
              <a:rPr lang="en-US" sz="1600" dirty="0">
                <a:solidFill>
                  <a:schemeClr val="bg1"/>
                </a:solidFill>
                <a:latin typeface="Montserrat" panose="020B0604020202020204" charset="0"/>
              </a:rPr>
              <a:t>.</a:t>
            </a:r>
          </a:p>
          <a:p>
            <a:r>
              <a:rPr lang="en-US" sz="1600" dirty="0" err="1" smtClean="0">
                <a:solidFill>
                  <a:schemeClr val="bg1"/>
                </a:solidFill>
                <a:latin typeface="Montserrat" panose="020B0604020202020204" charset="0"/>
              </a:rPr>
              <a:t>Lokomat</a:t>
            </a:r>
            <a:r>
              <a:rPr lang="en-US" sz="1600" dirty="0" smtClean="0">
                <a:solidFill>
                  <a:schemeClr val="bg1"/>
                </a:solidFill>
                <a:latin typeface="Montserrat" panose="020B0604020202020204" charset="0"/>
              </a:rPr>
              <a:t> </a:t>
            </a:r>
            <a:r>
              <a:rPr lang="en-US" sz="1600" dirty="0" err="1">
                <a:solidFill>
                  <a:schemeClr val="bg1"/>
                </a:solidFill>
                <a:latin typeface="Montserrat" panose="020B0604020202020204" charset="0"/>
              </a:rPr>
              <a:t>vă</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permite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să</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trataţi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mai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mulți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pacienți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și</a:t>
            </a:r>
            <a:r>
              <a:rPr lang="en-US" sz="1600" dirty="0">
                <a:solidFill>
                  <a:schemeClr val="bg1"/>
                </a:solidFill>
                <a:latin typeface="Montserrat" panose="020B0604020202020204" charset="0"/>
              </a:rPr>
              <a:t> le </a:t>
            </a:r>
            <a:r>
              <a:rPr lang="en-US" sz="1600" dirty="0" err="1">
                <a:solidFill>
                  <a:schemeClr val="bg1"/>
                </a:solidFill>
                <a:latin typeface="Montserrat" panose="020B0604020202020204" charset="0"/>
              </a:rPr>
              <a:t>măreşte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acestora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şansa</a:t>
            </a:r>
            <a:r>
              <a:rPr lang="en-US" sz="1600" dirty="0">
                <a:solidFill>
                  <a:schemeClr val="bg1"/>
                </a:solidFill>
                <a:latin typeface="Montserrat" panose="020B0604020202020204" charset="0"/>
              </a:rPr>
              <a:t> de a-</a:t>
            </a:r>
            <a:r>
              <a:rPr lang="en-US" sz="1600" dirty="0" err="1">
                <a:solidFill>
                  <a:schemeClr val="bg1"/>
                </a:solidFill>
                <a:latin typeface="Montserrat" panose="020B0604020202020204" charset="0"/>
              </a:rPr>
              <a:t>şi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recupera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mersul</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într</a:t>
            </a:r>
            <a:r>
              <a:rPr lang="en-US" sz="1600" dirty="0">
                <a:solidFill>
                  <a:schemeClr val="bg1"/>
                </a:solidFill>
                <a:latin typeface="Montserrat" panose="020B0604020202020204" charset="0"/>
              </a:rPr>
              <a:t>-un mod </a:t>
            </a:r>
            <a:r>
              <a:rPr lang="en-US" sz="1600" dirty="0" err="1">
                <a:solidFill>
                  <a:schemeClr val="bg1"/>
                </a:solidFill>
                <a:latin typeface="Montserrat" panose="020B0604020202020204" charset="0"/>
              </a:rPr>
              <a:t>extrem</a:t>
            </a:r>
            <a:r>
              <a:rPr lang="en-US" sz="1600" dirty="0">
                <a:solidFill>
                  <a:schemeClr val="bg1"/>
                </a:solidFill>
                <a:latin typeface="Montserrat" panose="020B0604020202020204" charset="0"/>
              </a:rPr>
              <a:t> de </a:t>
            </a:r>
            <a:r>
              <a:rPr lang="en-US" sz="1600" dirty="0" err="1">
                <a:solidFill>
                  <a:schemeClr val="bg1"/>
                </a:solidFill>
                <a:latin typeface="Montserrat" panose="020B0604020202020204" charset="0"/>
              </a:rPr>
              <a:t>eficient</a:t>
            </a:r>
            <a:r>
              <a:rPr lang="en-US" sz="1600" dirty="0">
                <a:solidFill>
                  <a:schemeClr val="bg1"/>
                </a:solidFill>
                <a:latin typeface="Montserrat" panose="020B0604020202020204" charset="0"/>
              </a:rPr>
              <a:t> . </a:t>
            </a:r>
            <a:endParaRPr lang="en-US" sz="1600" dirty="0" smtClean="0">
              <a:solidFill>
                <a:schemeClr val="bg1"/>
              </a:solidFill>
              <a:latin typeface="Montserrat" panose="020B0604020202020204" charset="0"/>
            </a:endParaRPr>
          </a:p>
          <a:p>
            <a:r>
              <a:rPr lang="en-US" sz="1600" dirty="0">
                <a:solidFill>
                  <a:schemeClr val="bg1"/>
                </a:solidFill>
                <a:latin typeface="Montserrat" panose="020B0604020202020204" charset="0"/>
              </a:rPr>
              <a:t> </a:t>
            </a:r>
            <a:r>
              <a:rPr lang="en-US" sz="1600" dirty="0" smtClean="0">
                <a:solidFill>
                  <a:schemeClr val="bg1"/>
                </a:solidFill>
                <a:latin typeface="Montserrat" panose="020B0604020202020204" charset="0"/>
              </a:rPr>
              <a:t>  </a:t>
            </a:r>
            <a:r>
              <a:rPr lang="en-US" sz="1600" dirty="0" err="1" smtClean="0">
                <a:solidFill>
                  <a:schemeClr val="bg1"/>
                </a:solidFill>
                <a:latin typeface="Montserrat" panose="020B0604020202020204" charset="0"/>
              </a:rPr>
              <a:t>Dovedit</a:t>
            </a:r>
            <a:r>
              <a:rPr lang="en-US" sz="1600" dirty="0" smtClean="0">
                <a:solidFill>
                  <a:schemeClr val="bg1"/>
                </a:solidFill>
                <a:latin typeface="Montserrat" panose="020B0604020202020204" charset="0"/>
              </a:rPr>
              <a:t> </a:t>
            </a:r>
            <a:r>
              <a:rPr lang="en-US" sz="1600" dirty="0" err="1">
                <a:solidFill>
                  <a:schemeClr val="bg1"/>
                </a:solidFill>
                <a:latin typeface="Montserrat" panose="020B0604020202020204" charset="0"/>
              </a:rPr>
              <a:t>științific</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că</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îmbunătăţeşte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rezultatele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procesului</a:t>
            </a:r>
            <a:r>
              <a:rPr lang="en-US" sz="1600" dirty="0">
                <a:solidFill>
                  <a:schemeClr val="bg1"/>
                </a:solidFill>
                <a:latin typeface="Montserrat" panose="020B0604020202020204" charset="0"/>
              </a:rPr>
              <a:t> de </a:t>
            </a:r>
            <a:r>
              <a:rPr lang="en-US" sz="1600" dirty="0" err="1">
                <a:solidFill>
                  <a:schemeClr val="bg1"/>
                </a:solidFill>
                <a:latin typeface="Montserrat" panose="020B0604020202020204" charset="0"/>
              </a:rPr>
              <a:t>recuperare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și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utilizat</a:t>
            </a:r>
            <a:r>
              <a:rPr lang="en-US" sz="1600" dirty="0">
                <a:solidFill>
                  <a:schemeClr val="bg1"/>
                </a:solidFill>
                <a:latin typeface="Montserrat" panose="020B0604020202020204" charset="0"/>
              </a:rPr>
              <a:t> cu </a:t>
            </a:r>
            <a:r>
              <a:rPr lang="en-US" sz="1600" dirty="0" err="1">
                <a:solidFill>
                  <a:schemeClr val="bg1"/>
                </a:solidFill>
                <a:latin typeface="Montserrat" panose="020B0604020202020204" charset="0"/>
              </a:rPr>
              <a:t>încredere</a:t>
            </a:r>
            <a:r>
              <a:rPr lang="en-US" sz="1600" dirty="0">
                <a:solidFill>
                  <a:schemeClr val="bg1"/>
                </a:solidFill>
                <a:latin typeface="Montserrat" panose="020B0604020202020204" charset="0"/>
              </a:rPr>
              <a:t> de </a:t>
            </a:r>
            <a:r>
              <a:rPr lang="en-US" sz="1600" dirty="0" err="1">
                <a:solidFill>
                  <a:schemeClr val="bg1"/>
                </a:solidFill>
                <a:latin typeface="Montserrat" panose="020B0604020202020204" charset="0"/>
              </a:rPr>
              <a:t>centre</a:t>
            </a:r>
            <a:r>
              <a:rPr lang="en-US" sz="1600" dirty="0">
                <a:solidFill>
                  <a:schemeClr val="bg1"/>
                </a:solidFill>
                <a:latin typeface="Montserrat" panose="020B0604020202020204" charset="0"/>
              </a:rPr>
              <a:t> de </a:t>
            </a:r>
            <a:r>
              <a:rPr lang="en-US" sz="1600" dirty="0" err="1">
                <a:solidFill>
                  <a:schemeClr val="bg1"/>
                </a:solidFill>
                <a:latin typeface="Montserrat" panose="020B0604020202020204" charset="0"/>
              </a:rPr>
              <a:t>reabilitare</a:t>
            </a:r>
            <a:r>
              <a:rPr lang="en-US" sz="1600" dirty="0">
                <a:solidFill>
                  <a:schemeClr val="bg1"/>
                </a:solidFill>
                <a:latin typeface="Montserrat" panose="020B0604020202020204" charset="0"/>
              </a:rPr>
              <a:t> la </a:t>
            </a:r>
            <a:r>
              <a:rPr lang="en-US" sz="1600" dirty="0" err="1">
                <a:solidFill>
                  <a:schemeClr val="bg1"/>
                </a:solidFill>
                <a:latin typeface="Montserrat" panose="020B0604020202020204" charset="0"/>
              </a:rPr>
              <a:t>nivel</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mondial</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acesta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susține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stimulează</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și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motivează</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pacienții</a:t>
            </a:r>
            <a:endParaRPr lang="en-US" sz="1600" dirty="0">
              <a:solidFill>
                <a:schemeClr val="bg1"/>
              </a:solidFill>
              <a:latin typeface="Montserrat" panose="020B0604020202020204" charset="0"/>
            </a:endParaRPr>
          </a:p>
          <a:p>
            <a:endParaRPr lang="en-US" dirty="0"/>
          </a:p>
        </p:txBody>
      </p:sp>
      <p:sp>
        <p:nvSpPr>
          <p:cNvPr id="5" name="TextBox 4"/>
          <p:cNvSpPr txBox="1"/>
          <p:nvPr/>
        </p:nvSpPr>
        <p:spPr>
          <a:xfrm>
            <a:off x="4883889" y="597070"/>
            <a:ext cx="2147776" cy="461665"/>
          </a:xfrm>
          <a:prstGeom prst="rect">
            <a:avLst/>
          </a:prstGeom>
          <a:noFill/>
        </p:spPr>
        <p:txBody>
          <a:bodyPr wrap="square" rtlCol="0">
            <a:spAutoFit/>
          </a:bodyPr>
          <a:lstStyle/>
          <a:p>
            <a:r>
              <a:rPr lang="en-US" sz="2400" b="1" dirty="0" smtClean="0">
                <a:solidFill>
                  <a:schemeClr val="tx2">
                    <a:lumMod val="75000"/>
                  </a:schemeClr>
                </a:solidFill>
                <a:latin typeface="Montserrat" panose="020B0604020202020204" charset="0"/>
              </a:rPr>
              <a:t>2.</a:t>
            </a:r>
            <a:r>
              <a:rPr lang="en-US" sz="2400" dirty="0" smtClean="0">
                <a:solidFill>
                  <a:schemeClr val="tx2">
                    <a:lumMod val="75000"/>
                  </a:schemeClr>
                </a:solidFill>
                <a:latin typeface="Montserrat" panose="020B0604020202020204" charset="0"/>
              </a:rPr>
              <a:t> </a:t>
            </a:r>
            <a:r>
              <a:rPr lang="en-US" sz="2400" b="1" dirty="0" err="1" smtClean="0">
                <a:solidFill>
                  <a:schemeClr val="tx2">
                    <a:lumMod val="75000"/>
                  </a:schemeClr>
                </a:solidFill>
                <a:latin typeface="Montserrat" panose="020B0604020202020204" charset="0"/>
              </a:rPr>
              <a:t>Lokomat</a:t>
            </a:r>
            <a:endParaRPr lang="en-US" sz="2400" b="1" dirty="0">
              <a:solidFill>
                <a:schemeClr val="tx2">
                  <a:lumMod val="75000"/>
                </a:schemeClr>
              </a:solidFill>
              <a:latin typeface="Montserrat" panose="020B0604020202020204" charset="0"/>
            </a:endParaRPr>
          </a:p>
        </p:txBody>
      </p:sp>
      <p:pic>
        <p:nvPicPr>
          <p:cNvPr id="10" name="Picture 9"/>
          <p:cNvPicPr>
            <a:picLocks noChangeAspect="1"/>
          </p:cNvPicPr>
          <p:nvPr/>
        </p:nvPicPr>
        <p:blipFill>
          <a:blip r:embed="rId3"/>
          <a:stretch>
            <a:fillRect/>
          </a:stretch>
        </p:blipFill>
        <p:spPr>
          <a:xfrm>
            <a:off x="-1" y="0"/>
            <a:ext cx="4763387" cy="5143500"/>
          </a:xfrm>
          <a:prstGeom prst="rect">
            <a:avLst/>
          </a:prstGeom>
        </p:spPr>
      </p:pic>
      <p:grpSp>
        <p:nvGrpSpPr>
          <p:cNvPr id="6" name="Google Shape;248;p46"/>
          <p:cNvGrpSpPr/>
          <p:nvPr/>
        </p:nvGrpSpPr>
        <p:grpSpPr>
          <a:xfrm>
            <a:off x="8517648" y="590947"/>
            <a:ext cx="326106" cy="423908"/>
            <a:chOff x="3990517" y="3354173"/>
            <a:chExt cx="279559" cy="363402"/>
          </a:xfrm>
        </p:grpSpPr>
        <p:sp>
          <p:nvSpPr>
            <p:cNvPr id="7"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4" name="TextBox 3"/>
          <p:cNvSpPr txBox="1"/>
          <p:nvPr/>
        </p:nvSpPr>
        <p:spPr>
          <a:xfrm>
            <a:off x="161261" y="85061"/>
            <a:ext cx="1906772" cy="461665"/>
          </a:xfrm>
          <a:prstGeom prst="rect">
            <a:avLst/>
          </a:prstGeom>
          <a:noFill/>
        </p:spPr>
        <p:txBody>
          <a:bodyPr wrap="square" rtlCol="0">
            <a:spAutoFit/>
          </a:bodyPr>
          <a:lstStyle/>
          <a:p>
            <a:r>
              <a:rPr lang="en-US" sz="2400" b="1" dirty="0" smtClean="0">
                <a:solidFill>
                  <a:schemeClr val="tx2">
                    <a:lumMod val="75000"/>
                  </a:schemeClr>
                </a:solidFill>
                <a:latin typeface="Montserrat" panose="020B0604020202020204" charset="0"/>
              </a:rPr>
              <a:t>3. E</a:t>
            </a:r>
            <a:r>
              <a:rPr lang="ro-RO" sz="2400" b="1" dirty="0" smtClean="0">
                <a:solidFill>
                  <a:schemeClr val="tx2">
                    <a:lumMod val="75000"/>
                  </a:schemeClr>
                </a:solidFill>
                <a:latin typeface="Montserrat" panose="020B0604020202020204" charset="0"/>
              </a:rPr>
              <a:t>k</a:t>
            </a:r>
            <a:r>
              <a:rPr lang="en-US" sz="2400" b="1" dirty="0" smtClean="0">
                <a:solidFill>
                  <a:schemeClr val="tx2">
                    <a:lumMod val="75000"/>
                  </a:schemeClr>
                </a:solidFill>
                <a:latin typeface="Montserrat" panose="020B0604020202020204" charset="0"/>
              </a:rPr>
              <a:t>so NR</a:t>
            </a:r>
            <a:endParaRPr lang="en-US" sz="2400" b="1" dirty="0">
              <a:solidFill>
                <a:schemeClr val="tx2">
                  <a:lumMod val="75000"/>
                </a:schemeClr>
              </a:solidFill>
              <a:latin typeface="Montserrat" panose="020B0604020202020204" charset="0"/>
            </a:endParaRPr>
          </a:p>
        </p:txBody>
      </p:sp>
      <p:pic>
        <p:nvPicPr>
          <p:cNvPr id="5" name="Picture 4"/>
          <p:cNvPicPr>
            <a:picLocks noChangeAspect="1"/>
          </p:cNvPicPr>
          <p:nvPr/>
        </p:nvPicPr>
        <p:blipFill>
          <a:blip r:embed="rId3"/>
          <a:stretch>
            <a:fillRect/>
          </a:stretch>
        </p:blipFill>
        <p:spPr>
          <a:xfrm>
            <a:off x="4309730" y="0"/>
            <a:ext cx="4834270" cy="5143500"/>
          </a:xfrm>
          <a:prstGeom prst="rect">
            <a:avLst/>
          </a:prstGeom>
        </p:spPr>
      </p:pic>
      <p:sp>
        <p:nvSpPr>
          <p:cNvPr id="6" name="Rectangle 5"/>
          <p:cNvSpPr/>
          <p:nvPr/>
        </p:nvSpPr>
        <p:spPr>
          <a:xfrm>
            <a:off x="0" y="631786"/>
            <a:ext cx="4136066" cy="5509200"/>
          </a:xfrm>
          <a:prstGeom prst="rect">
            <a:avLst/>
          </a:prstGeom>
        </p:spPr>
        <p:txBody>
          <a:bodyPr wrap="square">
            <a:spAutoFit/>
          </a:bodyPr>
          <a:lstStyle/>
          <a:p>
            <a:r>
              <a:rPr lang="en-US" sz="1600" dirty="0" smtClean="0">
                <a:solidFill>
                  <a:schemeClr val="bg1"/>
                </a:solidFill>
                <a:latin typeface="Montserrat" panose="020B0604020202020204" charset="0"/>
              </a:rPr>
              <a:t>   </a:t>
            </a:r>
            <a:r>
              <a:rPr lang="en-US" sz="1600" dirty="0" err="1" smtClean="0">
                <a:solidFill>
                  <a:schemeClr val="bg1"/>
                </a:solidFill>
                <a:latin typeface="Montserrat" panose="020B0604020202020204" charset="0"/>
              </a:rPr>
              <a:t>Ekso</a:t>
            </a:r>
            <a:r>
              <a:rPr lang="en-US" sz="1600" dirty="0">
                <a:solidFill>
                  <a:schemeClr val="bg1"/>
                </a:solidFill>
                <a:latin typeface="Montserrat" panose="020B0604020202020204" charset="0"/>
              </a:rPr>
              <a:t> NR </a:t>
            </a:r>
            <a:r>
              <a:rPr lang="en-US" sz="1600" dirty="0" err="1">
                <a:solidFill>
                  <a:schemeClr val="bg1"/>
                </a:solidFill>
                <a:latin typeface="Montserrat" panose="020B0604020202020204" charset="0"/>
              </a:rPr>
              <a:t>este</a:t>
            </a:r>
            <a:r>
              <a:rPr lang="en-US" sz="1600" dirty="0">
                <a:solidFill>
                  <a:schemeClr val="bg1"/>
                </a:solidFill>
                <a:latin typeface="Montserrat" panose="020B0604020202020204" charset="0"/>
              </a:rPr>
              <a:t> un </a:t>
            </a:r>
            <a:r>
              <a:rPr lang="en-US" sz="1600" dirty="0" err="1">
                <a:solidFill>
                  <a:schemeClr val="bg1"/>
                </a:solidFill>
                <a:latin typeface="Montserrat" panose="020B0604020202020204" charset="0"/>
              </a:rPr>
              <a:t>exoschelet</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robotizat</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pentru</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reabilitarea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mobilităţii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membrelor</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inferioare</a:t>
            </a:r>
            <a:r>
              <a:rPr lang="en-US" sz="1600" dirty="0" smtClean="0">
                <a:solidFill>
                  <a:schemeClr val="bg1"/>
                </a:solidFill>
                <a:latin typeface="Montserrat" panose="020B0604020202020204" charset="0"/>
              </a:rPr>
              <a:t>:</a:t>
            </a:r>
          </a:p>
          <a:p>
            <a:endParaRPr lang="en-US" sz="1600" dirty="0" smtClean="0">
              <a:solidFill>
                <a:schemeClr val="bg1"/>
              </a:solidFill>
              <a:latin typeface="Montserrat" panose="020B0604020202020204" charset="0"/>
            </a:endParaRPr>
          </a:p>
          <a:p>
            <a:r>
              <a:rPr lang="en-US" sz="1600" dirty="0" smtClean="0">
                <a:solidFill>
                  <a:schemeClr val="bg1"/>
                </a:solidFill>
                <a:latin typeface="Montserrat" panose="020B0604020202020204" charset="0"/>
              </a:rPr>
              <a:t>-</a:t>
            </a:r>
            <a:r>
              <a:rPr lang="en-US" sz="1600" dirty="0" err="1">
                <a:solidFill>
                  <a:schemeClr val="bg1"/>
                </a:solidFill>
                <a:latin typeface="Montserrat" panose="020B0604020202020204" charset="0"/>
              </a:rPr>
              <a:t>ajută</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persoanele</a:t>
            </a:r>
            <a:r>
              <a:rPr lang="en-US" sz="1600" dirty="0">
                <a:solidFill>
                  <a:schemeClr val="bg1"/>
                </a:solidFill>
                <a:latin typeface="Montserrat" panose="020B0604020202020204" charset="0"/>
              </a:rPr>
              <a:t> cu capacitate </a:t>
            </a:r>
            <a:r>
              <a:rPr lang="en-US" sz="1600" dirty="0" err="1">
                <a:solidFill>
                  <a:schemeClr val="bg1"/>
                </a:solidFill>
                <a:latin typeface="Montserrat" panose="020B0604020202020204" charset="0"/>
              </a:rPr>
              <a:t>motrică</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redusă</a:t>
            </a:r>
            <a:r>
              <a:rPr lang="en-US" sz="1600" dirty="0">
                <a:solidFill>
                  <a:schemeClr val="bg1"/>
                </a:solidFill>
                <a:latin typeface="Montserrat" panose="020B0604020202020204" charset="0"/>
              </a:rPr>
              <a:t>/</a:t>
            </a:r>
            <a:r>
              <a:rPr lang="en-US" sz="1600" dirty="0" err="1">
                <a:solidFill>
                  <a:schemeClr val="bg1"/>
                </a:solidFill>
                <a:latin typeface="Montserrat" panose="020B0604020202020204" charset="0"/>
              </a:rPr>
              <a:t>slabă</a:t>
            </a:r>
            <a:r>
              <a:rPr lang="en-US" sz="1600" dirty="0">
                <a:solidFill>
                  <a:schemeClr val="bg1"/>
                </a:solidFill>
                <a:latin typeface="Montserrat" panose="020B0604020202020204" charset="0"/>
              </a:rPr>
              <a:t> la </a:t>
            </a:r>
            <a:r>
              <a:rPr lang="en-US" sz="1600" dirty="0" err="1">
                <a:solidFill>
                  <a:schemeClr val="bg1"/>
                </a:solidFill>
                <a:latin typeface="Montserrat" panose="020B0604020202020204" charset="0"/>
              </a:rPr>
              <a:t>membrele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inferioare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sau</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cei</a:t>
            </a:r>
            <a:r>
              <a:rPr lang="en-US" sz="1600" dirty="0">
                <a:solidFill>
                  <a:schemeClr val="bg1"/>
                </a:solidFill>
                <a:latin typeface="Montserrat" panose="020B0604020202020204" charset="0"/>
              </a:rPr>
              <a:t> care </a:t>
            </a:r>
            <a:r>
              <a:rPr lang="en-US" sz="1600" dirty="0" err="1">
                <a:solidFill>
                  <a:schemeClr val="bg1"/>
                </a:solidFill>
                <a:latin typeface="Montserrat" panose="020B0604020202020204" charset="0"/>
              </a:rPr>
              <a:t>suferă</a:t>
            </a:r>
            <a:r>
              <a:rPr lang="en-US" sz="1600" dirty="0">
                <a:solidFill>
                  <a:schemeClr val="bg1"/>
                </a:solidFill>
                <a:latin typeface="Montserrat" panose="020B0604020202020204" charset="0"/>
              </a:rPr>
              <a:t> de </a:t>
            </a:r>
            <a:r>
              <a:rPr lang="en-US" sz="1600" dirty="0" err="1">
                <a:solidFill>
                  <a:schemeClr val="bg1"/>
                </a:solidFill>
                <a:latin typeface="Montserrat" panose="020B0604020202020204" charset="0"/>
              </a:rPr>
              <a:t>diferite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afecţiuni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urmate</a:t>
            </a:r>
            <a:r>
              <a:rPr lang="en-US" sz="1600" dirty="0">
                <a:solidFill>
                  <a:schemeClr val="bg1"/>
                </a:solidFill>
                <a:latin typeface="Montserrat" panose="020B0604020202020204" charset="0"/>
              </a:rPr>
              <a:t> de </a:t>
            </a:r>
            <a:r>
              <a:rPr lang="en-US" sz="1600" dirty="0" err="1">
                <a:solidFill>
                  <a:schemeClr val="bg1"/>
                </a:solidFill>
                <a:latin typeface="Montserrat" panose="020B0604020202020204" charset="0"/>
              </a:rPr>
              <a:t>paralizie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să</a:t>
            </a:r>
            <a:r>
              <a:rPr lang="en-US" sz="1600" dirty="0">
                <a:solidFill>
                  <a:schemeClr val="bg1"/>
                </a:solidFill>
                <a:latin typeface="Montserrat" panose="020B0604020202020204" charset="0"/>
              </a:rPr>
              <a:t> se </a:t>
            </a:r>
            <a:r>
              <a:rPr lang="en-US" sz="1600" dirty="0" err="1">
                <a:solidFill>
                  <a:schemeClr val="bg1"/>
                </a:solidFill>
                <a:latin typeface="Montserrat" panose="020B0604020202020204" charset="0"/>
              </a:rPr>
              <a:t>ridice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în</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picioare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şi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să</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umble</a:t>
            </a:r>
            <a:r>
              <a:rPr lang="en-US" sz="1600" dirty="0">
                <a:solidFill>
                  <a:schemeClr val="bg1"/>
                </a:solidFill>
                <a:latin typeface="Montserrat" panose="020B0604020202020204" charset="0"/>
              </a:rPr>
              <a:t> </a:t>
            </a:r>
            <a:r>
              <a:rPr lang="en-US" sz="1600" dirty="0" smtClean="0">
                <a:solidFill>
                  <a:schemeClr val="bg1"/>
                </a:solidFill>
                <a:latin typeface="Montserrat" panose="020B0604020202020204" charset="0"/>
              </a:rPr>
              <a:t>natural</a:t>
            </a:r>
          </a:p>
          <a:p>
            <a:endParaRPr lang="en-US" sz="1600" dirty="0" smtClean="0">
              <a:solidFill>
                <a:schemeClr val="bg1"/>
              </a:solidFill>
              <a:latin typeface="Montserrat" panose="020B0604020202020204" charset="0"/>
            </a:endParaRPr>
          </a:p>
          <a:p>
            <a:r>
              <a:rPr lang="en-US" sz="1600" dirty="0" smtClean="0">
                <a:solidFill>
                  <a:schemeClr val="bg1"/>
                </a:solidFill>
                <a:latin typeface="Montserrat" panose="020B0604020202020204" charset="0"/>
              </a:rPr>
              <a:t>-</a:t>
            </a:r>
            <a:r>
              <a:rPr lang="en-US" sz="1600" dirty="0" err="1">
                <a:solidFill>
                  <a:schemeClr val="bg1"/>
                </a:solidFill>
                <a:latin typeface="Montserrat" panose="020B0604020202020204" charset="0"/>
              </a:rPr>
              <a:t>să</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reînveţe</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tiparul</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pasului</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corect</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prin</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schimbarea</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centrului</a:t>
            </a:r>
            <a:r>
              <a:rPr lang="en-US" sz="1600" dirty="0">
                <a:solidFill>
                  <a:schemeClr val="bg1"/>
                </a:solidFill>
                <a:latin typeface="Montserrat" panose="020B0604020202020204" charset="0"/>
              </a:rPr>
              <a:t> de </a:t>
            </a:r>
            <a:r>
              <a:rPr lang="en-US" sz="1600" dirty="0" err="1">
                <a:solidFill>
                  <a:schemeClr val="bg1"/>
                </a:solidFill>
                <a:latin typeface="Montserrat" panose="020B0604020202020204" charset="0"/>
              </a:rPr>
              <a:t>greutate</a:t>
            </a:r>
            <a:r>
              <a:rPr lang="en-US" sz="1600" dirty="0">
                <a:solidFill>
                  <a:schemeClr val="bg1"/>
                </a:solidFill>
                <a:latin typeface="Montserrat" panose="020B0604020202020204" charset="0"/>
              </a:rPr>
              <a:t> de </a:t>
            </a:r>
            <a:r>
              <a:rPr lang="en-US" sz="1600" dirty="0" err="1">
                <a:solidFill>
                  <a:schemeClr val="bg1"/>
                </a:solidFill>
                <a:latin typeface="Montserrat" panose="020B0604020202020204" charset="0"/>
              </a:rPr>
              <a:t>pe</a:t>
            </a:r>
            <a:r>
              <a:rPr lang="en-US" sz="1600" dirty="0">
                <a:solidFill>
                  <a:schemeClr val="bg1"/>
                </a:solidFill>
                <a:latin typeface="Montserrat" panose="020B0604020202020204" charset="0"/>
              </a:rPr>
              <a:t> un </a:t>
            </a:r>
            <a:r>
              <a:rPr lang="en-US" sz="1600" dirty="0" err="1">
                <a:solidFill>
                  <a:schemeClr val="bg1"/>
                </a:solidFill>
                <a:latin typeface="Montserrat" panose="020B0604020202020204" charset="0"/>
              </a:rPr>
              <a:t>picior</a:t>
            </a:r>
            <a:r>
              <a:rPr lang="en-US" sz="1600" dirty="0">
                <a:solidFill>
                  <a:schemeClr val="bg1"/>
                </a:solidFill>
                <a:latin typeface="Montserrat" panose="020B0604020202020204" charset="0"/>
              </a:rPr>
              <a:t> </a:t>
            </a:r>
            <a:r>
              <a:rPr lang="en-US" sz="1600" dirty="0" err="1">
                <a:solidFill>
                  <a:schemeClr val="bg1"/>
                </a:solidFill>
                <a:latin typeface="Montserrat" panose="020B0604020202020204" charset="0"/>
              </a:rPr>
              <a:t>pe</a:t>
            </a:r>
            <a:r>
              <a:rPr lang="en-US" sz="1600" dirty="0">
                <a:solidFill>
                  <a:schemeClr val="bg1"/>
                </a:solidFill>
                <a:latin typeface="Montserrat" panose="020B0604020202020204" charset="0"/>
              </a:rPr>
              <a:t> </a:t>
            </a:r>
            <a:r>
              <a:rPr lang="en-US" sz="1600" dirty="0" err="1" smtClean="0">
                <a:solidFill>
                  <a:schemeClr val="bg1"/>
                </a:solidFill>
                <a:latin typeface="Montserrat" panose="020B0604020202020204" charset="0"/>
              </a:rPr>
              <a:t>altul</a:t>
            </a:r>
            <a:endParaRPr lang="en-US" sz="1600" dirty="0" smtClean="0">
              <a:solidFill>
                <a:schemeClr val="bg1"/>
              </a:solidFill>
              <a:latin typeface="Montserrat" panose="020B0604020202020204" charset="0"/>
            </a:endParaRPr>
          </a:p>
          <a:p>
            <a:endParaRPr lang="en-US" sz="1600" dirty="0">
              <a:solidFill>
                <a:schemeClr val="bg1"/>
              </a:solidFill>
              <a:latin typeface="Montserrat" panose="020B0604020202020204" charset="0"/>
            </a:endParaRPr>
          </a:p>
          <a:p>
            <a:r>
              <a:rPr lang="en-US" sz="1600" dirty="0" smtClean="0">
                <a:solidFill>
                  <a:schemeClr val="bg1"/>
                </a:solidFill>
                <a:latin typeface="Montserrat" panose="020B0604020202020204" charset="0"/>
              </a:rPr>
              <a:t>-</a:t>
            </a:r>
            <a:r>
              <a:rPr lang="pt-BR" sz="1600" dirty="0">
                <a:solidFill>
                  <a:schemeClr val="bg1"/>
                </a:solidFill>
                <a:latin typeface="Montserrat" panose="020B0604020202020204" charset="0"/>
              </a:rPr>
              <a:t>să exerseze balansul centrului de greutate şi să recapete postura corectă</a:t>
            </a:r>
          </a:p>
          <a:p>
            <a:r>
              <a:rPr lang="pt-BR" sz="1600" dirty="0">
                <a:solidFill>
                  <a:schemeClr val="bg1"/>
                </a:solidFill>
                <a:latin typeface="Montserrat" panose="020B0604020202020204" charset="0"/>
              </a:rPr>
              <a:t> </a:t>
            </a:r>
          </a:p>
          <a:p>
            <a:r>
              <a:rPr lang="pt-BR" sz="1600" dirty="0"/>
              <a:t/>
            </a:r>
            <a:br>
              <a:rPr lang="pt-BR" sz="1600" dirty="0"/>
            </a:br>
            <a:endParaRPr lang="en-US" sz="1600" dirty="0">
              <a:solidFill>
                <a:schemeClr val="bg1"/>
              </a:solidFill>
              <a:latin typeface="Montserrat" panose="020B0604020202020204" charset="0"/>
            </a:endParaRPr>
          </a:p>
          <a:p>
            <a:endParaRPr lang="en-US" sz="1600" dirty="0">
              <a:solidFill>
                <a:schemeClr val="bg1"/>
              </a:solidFill>
              <a:latin typeface="Montserrat" panose="020B060402020202020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1348</TotalTime>
  <Words>1552</Words>
  <Application>Microsoft Office PowerPoint</Application>
  <PresentationFormat>On-screen Show (16:9)</PresentationFormat>
  <Paragraphs>146</Paragraphs>
  <Slides>21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Montserrat ExtraBold</vt:lpstr>
      <vt:lpstr>Montserrat</vt:lpstr>
      <vt:lpstr>Söhne</vt:lpstr>
      <vt:lpstr>Futuristic Background by Slidesgo</vt:lpstr>
      <vt:lpstr>Exoscheletul  medical</vt:lpstr>
      <vt:lpstr>Curiozități</vt:lpstr>
      <vt:lpstr>Ce beneficii oferă pacienților reabilitarea cu exoschelet medical?        Reabilitarea cu acest dispozitiv revoluționar este una foarte importantă atât din punct de vedere anatomic, fiziologic cât și psihologic. Din punct de vedere anatomic, terapia prin exoscheleți medicali ajută pacientul să reînveţe tiparul mersului, acest lucru realizându-se prin preluarea funcției de mers de către dispozitiv  iar prin cicluri repetate de pași acesta își recâștigă funcția de mers.    Pacienți care utilizează exoscheleți medicali devin mult mai independenți, putând să se ridice si să se așeze pe scaun, să meargă singuri și chiar să urce sau să coboare scări. Pe scurt, aceștia îşi redobândesc încrederea în sine şi îşi pot relua viața şi activitățile de dinainte de accident. </vt:lpstr>
      <vt:lpstr>PowerPoint Presentation</vt:lpstr>
      <vt:lpstr>Exopro</vt:lpstr>
      <vt:lpstr>1</vt:lpstr>
      <vt:lpstr>PowerPoint Presentation</vt:lpstr>
      <vt:lpstr>PowerPoint Presentation</vt:lpstr>
      <vt:lpstr>PowerPoint Presentation</vt:lpstr>
      <vt:lpstr>PowerPoint Presentation</vt:lpstr>
      <vt:lpstr>Strategia de piață pentru Exopro</vt:lpstr>
      <vt:lpstr>Prețul AxoSuits</vt:lpstr>
      <vt:lpstr>Prețul Lokomat</vt:lpstr>
      <vt:lpstr>Prețul Ekso NR </vt:lpstr>
      <vt:lpstr>Prețul Exopro</vt:lpstr>
      <vt:lpstr>Distribuția AxoSuits</vt:lpstr>
      <vt:lpstr>Distribuția Lokomat</vt:lpstr>
      <vt:lpstr>Distribuția Ekso NR</vt:lpstr>
      <vt:lpstr>Distribuția Exopro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Exoscheletele medical</dc:title>
  <dc:creator>Andreea</dc:creator>
  <cp:lastModifiedBy>Andreea</cp:lastModifiedBy>
  <cp:revision>67</cp:revision>
  <dcterms:modified xsi:type="dcterms:W3CDTF">2025-03-20T23:31:58Z</dcterms:modified>
</cp:coreProperties>
</file>